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2"/>
  </p:notesMasterIdLst>
  <p:sldIdLst>
    <p:sldId id="256" r:id="rId2"/>
    <p:sldId id="259"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Lst>
  <p:sldSz cx="12192000" cy="6858000"/>
  <p:notesSz cx="6858000" cy="9144000"/>
  <p:embeddedFontLst>
    <p:embeddedFont>
      <p:font typeface="IRANSansWeb Light" panose="020B0506030804020204" pitchFamily="34" charset="-78"/>
      <p:regular r:id="rId33"/>
    </p:embeddedFont>
    <p:embeddedFont>
      <p:font typeface="Calibri" panose="020F0502020204030204" pitchFamily="34" charset="0"/>
      <p:regular r:id="rId34"/>
      <p:bold r:id="rId35"/>
    </p:embeddedFont>
    <p:embeddedFont>
      <p:font typeface="Calibri Light" panose="020F0302020204030204" pitchFamily="34" charset="0"/>
      <p:regular r:id="rId36"/>
    </p:embeddedFont>
    <p:embeddedFont>
      <p:font typeface="IRANSansWeb Medium" panose="020B0506030804020204" pitchFamily="34" charset="-78"/>
      <p:regular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3" autoAdjust="0"/>
    <p:restoredTop sz="94660"/>
  </p:normalViewPr>
  <p:slideViewPr>
    <p:cSldViewPr snapToGrid="0">
      <p:cViewPr varScale="1">
        <p:scale>
          <a:sx n="90" d="100"/>
          <a:sy n="90" d="100"/>
        </p:scale>
        <p:origin x="197"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presProps" Target="presProps.xml"/></Relationships>
</file>

<file path=ppt/media/image1.pn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82089A-BB73-4744-BF98-205DE7D06F33}" type="datetimeFigureOut">
              <a:rPr lang="en-US" smtClean="0"/>
              <a:t>5/27/2018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7D7433-B7E4-4A55-82D9-66948F28402E}" type="slidenum">
              <a:rPr lang="en-US" smtClean="0"/>
              <a:t>‹#›</a:t>
            </a:fld>
            <a:endParaRPr lang="en-US"/>
          </a:p>
        </p:txBody>
      </p:sp>
    </p:spTree>
    <p:extLst>
      <p:ext uri="{BB962C8B-B14F-4D97-AF65-F5344CB8AC3E}">
        <p14:creationId xmlns:p14="http://schemas.microsoft.com/office/powerpoint/2010/main" val="36832969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438303767"/>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1825625"/>
            <a:ext cx="10515600" cy="4351338"/>
          </a:xfrm>
          <a:prstGeom prst="rect">
            <a:avLst/>
          </a:prstGeo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24706386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276625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7" name="TextBox 6"/>
          <p:cNvSpPr txBox="1"/>
          <p:nvPr userDrawn="1"/>
        </p:nvSpPr>
        <p:spPr>
          <a:xfrm>
            <a:off x="274320" y="546110"/>
            <a:ext cx="11582400" cy="523220"/>
          </a:xfrm>
          <a:prstGeom prst="rect">
            <a:avLst/>
          </a:prstGeom>
          <a:noFill/>
        </p:spPr>
        <p:txBody>
          <a:bodyPr wrap="square" rtlCol="0">
            <a:spAutoFit/>
          </a:bodyPr>
          <a:lstStyle/>
          <a:p>
            <a:pPr algn="l" rtl="1"/>
            <a:endParaRPr lang="en-US" sz="2800" dirty="0">
              <a:latin typeface="IRANSansWeb Medium" panose="020B0506030804020204" pitchFamily="34" charset="-78"/>
              <a:cs typeface="IRANSansWeb Medium" panose="020B0506030804020204" pitchFamily="34" charset="-78"/>
            </a:endParaRPr>
          </a:p>
        </p:txBody>
      </p:sp>
      <p:sp>
        <p:nvSpPr>
          <p:cNvPr id="8" name="Rectangle 7"/>
          <p:cNvSpPr/>
          <p:nvPr userDrawn="1"/>
        </p:nvSpPr>
        <p:spPr>
          <a:xfrm>
            <a:off x="182880" y="1633230"/>
            <a:ext cx="11785600" cy="4958080"/>
          </a:xfrm>
          <a:prstGeom prst="rect">
            <a:avLst/>
          </a:prstGeom>
          <a:solidFill>
            <a:schemeClr val="bg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1"/>
            <a:endParaRPr lang="en-US" dirty="0">
              <a:ln>
                <a:solidFill>
                  <a:schemeClr val="bg1"/>
                </a:solidFill>
              </a:ln>
              <a:solidFill>
                <a:schemeClr val="bg1"/>
              </a:solidFill>
            </a:endParaRPr>
          </a:p>
        </p:txBody>
      </p:sp>
      <p:sp>
        <p:nvSpPr>
          <p:cNvPr id="9" name="Rectangle 8"/>
          <p:cNvSpPr/>
          <p:nvPr userDrawn="1"/>
        </p:nvSpPr>
        <p:spPr>
          <a:xfrm>
            <a:off x="182880" y="254000"/>
            <a:ext cx="11785600" cy="1107440"/>
          </a:xfrm>
          <a:prstGeom prst="rect">
            <a:avLst/>
          </a:prstGeom>
          <a:solidFill>
            <a:schemeClr val="bg1">
              <a:alpha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ln>
                <a:solidFill>
                  <a:schemeClr val="bg1"/>
                </a:solidFill>
              </a:ln>
              <a:solidFill>
                <a:schemeClr val="bg1"/>
              </a:solidFill>
            </a:endParaRPr>
          </a:p>
        </p:txBody>
      </p:sp>
      <p:sp>
        <p:nvSpPr>
          <p:cNvPr id="18" name="Text Placeholder 17"/>
          <p:cNvSpPr>
            <a:spLocks noGrp="1"/>
          </p:cNvSpPr>
          <p:nvPr>
            <p:ph type="body" sz="quarter" idx="10" hasCustomPrompt="1"/>
          </p:nvPr>
        </p:nvSpPr>
        <p:spPr>
          <a:xfrm>
            <a:off x="274319" y="523260"/>
            <a:ext cx="11582401" cy="601663"/>
          </a:xfrm>
          <a:prstGeom prst="rect">
            <a:avLst/>
          </a:prstGeom>
        </p:spPr>
        <p:txBody>
          <a:bodyPr/>
          <a:lstStyle>
            <a:lvl1pPr marL="0" indent="0" algn="r" rtl="1">
              <a:buNone/>
              <a:defRPr b="0">
                <a:latin typeface="IRANSansWeb Medium" panose="020B0506030804020204" pitchFamily="34" charset="-78"/>
                <a:cs typeface="IRANSansWeb Medium" panose="020B0506030804020204" pitchFamily="34" charset="-78"/>
              </a:defRPr>
            </a:lvl1pPr>
          </a:lstStyle>
          <a:p>
            <a:pPr lvl="0"/>
            <a:r>
              <a:rPr lang="fa-IR" dirty="0" smtClean="0"/>
              <a:t>عنوان</a:t>
            </a:r>
            <a:endParaRPr lang="en-US" dirty="0"/>
          </a:p>
        </p:txBody>
      </p:sp>
      <p:sp>
        <p:nvSpPr>
          <p:cNvPr id="19" name="Text Placeholder 17"/>
          <p:cNvSpPr>
            <a:spLocks noGrp="1"/>
          </p:cNvSpPr>
          <p:nvPr>
            <p:ph type="body" sz="quarter" idx="11" hasCustomPrompt="1"/>
          </p:nvPr>
        </p:nvSpPr>
        <p:spPr>
          <a:xfrm>
            <a:off x="274318" y="1854220"/>
            <a:ext cx="11582401" cy="4556740"/>
          </a:xfrm>
          <a:prstGeom prst="rect">
            <a:avLst/>
          </a:prstGeom>
        </p:spPr>
        <p:txBody>
          <a:bodyPr/>
          <a:lstStyle>
            <a:lvl1pPr marL="0" indent="0" algn="r" rtl="1">
              <a:buNone/>
              <a:defRPr sz="2400" b="0">
                <a:latin typeface="IRANSansWeb Light" panose="020B0506030804020204" pitchFamily="34" charset="-78"/>
                <a:cs typeface="IRANSansWeb Light" panose="020B0506030804020204" pitchFamily="34" charset="-78"/>
              </a:defRPr>
            </a:lvl1pPr>
          </a:lstStyle>
          <a:p>
            <a:pPr lvl="0"/>
            <a:r>
              <a:rPr lang="fa-IR" dirty="0" smtClean="0"/>
              <a:t>متن</a:t>
            </a:r>
            <a:endParaRPr lang="en-US" dirty="0"/>
          </a:p>
        </p:txBody>
      </p:sp>
      <p:sp>
        <p:nvSpPr>
          <p:cNvPr id="20" name="Slide Number Placeholder 6"/>
          <p:cNvSpPr>
            <a:spLocks noGrp="1"/>
          </p:cNvSpPr>
          <p:nvPr>
            <p:ph type="sldNum" sz="quarter" idx="12"/>
          </p:nvPr>
        </p:nvSpPr>
        <p:spPr>
          <a:xfrm>
            <a:off x="274318" y="5953448"/>
            <a:ext cx="762002"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280307310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125946018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242431165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a:prstGeom prst="rect">
            <a:avLst/>
          </a:prstGeo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a:xfrm>
            <a:off x="838200" y="6356350"/>
            <a:ext cx="2743200" cy="365125"/>
          </a:xfrm>
          <a:prstGeom prst="rect">
            <a:avLst/>
          </a:prstGeom>
        </p:spPr>
        <p:txBody>
          <a:bodyPr/>
          <a:lstStyle/>
          <a:p>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3375884522"/>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smtClean="0"/>
              <a:t>Click to edit Master title style</a:t>
            </a:r>
            <a:endParaRPr lang="en-US"/>
          </a:p>
        </p:txBody>
      </p:sp>
      <p:sp>
        <p:nvSpPr>
          <p:cNvPr id="3" name="Date Placeholder 2"/>
          <p:cNvSpPr>
            <a:spLocks noGrp="1"/>
          </p:cNvSpPr>
          <p:nvPr>
            <p:ph type="dt" sz="half" idx="10"/>
          </p:nvPr>
        </p:nvSpPr>
        <p:spPr>
          <a:xfrm>
            <a:off x="838200" y="6356350"/>
            <a:ext cx="2743200" cy="365125"/>
          </a:xfrm>
          <a:prstGeom prst="rect">
            <a:avLst/>
          </a:prstGeom>
        </p:spPr>
        <p:txBody>
          <a:bodyPr/>
          <a:lstStyle/>
          <a:p>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129633046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25506497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16681447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F01B2A3E-0D4F-4E70-9B31-A4F4A2EE2EA4}" type="slidenum">
              <a:rPr lang="en-US" smtClean="0"/>
              <a:t>‹#›</a:t>
            </a:fld>
            <a:endParaRPr lang="en-US"/>
          </a:p>
        </p:txBody>
      </p:sp>
    </p:spTree>
    <p:extLst>
      <p:ext uri="{BB962C8B-B14F-4D97-AF65-F5344CB8AC3E}">
        <p14:creationId xmlns:p14="http://schemas.microsoft.com/office/powerpoint/2010/main" val="188791757"/>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430600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1000" b="-11000"/>
          </a:stretch>
        </a:blipFill>
        <a:effectLst/>
      </p:bgPr>
    </p:bg>
    <p:spTree>
      <p:nvGrpSpPr>
        <p:cNvPr id="1" name=""/>
        <p:cNvGrpSpPr/>
        <p:nvPr/>
      </p:nvGrpSpPr>
      <p:grpSpPr>
        <a:xfrm>
          <a:off x="0" y="0"/>
          <a:ext cx="0" cy="0"/>
          <a:chOff x="0" y="0"/>
          <a:chExt cx="0" cy="0"/>
        </a:xfrm>
      </p:grpSpPr>
      <p:sp>
        <p:nvSpPr>
          <p:cNvPr id="4" name="TextBox 3"/>
          <p:cNvSpPr txBox="1"/>
          <p:nvPr/>
        </p:nvSpPr>
        <p:spPr>
          <a:xfrm>
            <a:off x="2655148" y="717973"/>
            <a:ext cx="7071360" cy="1200329"/>
          </a:xfrm>
          <a:prstGeom prst="rect">
            <a:avLst/>
          </a:prstGeom>
          <a:noFill/>
        </p:spPr>
        <p:txBody>
          <a:bodyPr wrap="square" rtlCol="0">
            <a:spAutoFit/>
          </a:bodyPr>
          <a:lstStyle/>
          <a:p>
            <a:pPr algn="ctr"/>
            <a:r>
              <a:rPr lang="fa-IR" sz="3600" b="1" dirty="0" smtClean="0">
                <a:ln>
                  <a:solidFill>
                    <a:schemeClr val="tx1"/>
                  </a:solidFill>
                </a:ln>
                <a:solidFill>
                  <a:schemeClr val="bg1"/>
                </a:solidFill>
                <a:latin typeface="IRANSansWeb Medium" panose="020B0506030804020204" pitchFamily="34" charset="-78"/>
                <a:cs typeface="IRANSansWeb Medium" panose="020B0506030804020204" pitchFamily="34" charset="-78"/>
              </a:rPr>
              <a:t>سیستم مدیریت جای پارک</a:t>
            </a:r>
          </a:p>
          <a:p>
            <a:pPr algn="ctr"/>
            <a:r>
              <a:rPr lang="en-US" sz="3600" dirty="0" smtClean="0">
                <a:ln>
                  <a:solidFill>
                    <a:schemeClr val="tx1"/>
                  </a:solidFill>
                </a:ln>
                <a:solidFill>
                  <a:schemeClr val="bg1"/>
                </a:solidFill>
                <a:latin typeface="IRANSansWeb Medium" panose="020B0506030804020204" pitchFamily="34" charset="-78"/>
                <a:cs typeface="IRANSansWeb Medium" panose="020B0506030804020204" pitchFamily="34" charset="-78"/>
              </a:rPr>
              <a:t>Parking Management System</a:t>
            </a:r>
            <a:endParaRPr lang="en-US" sz="3600" dirty="0">
              <a:ln>
                <a:solidFill>
                  <a:schemeClr val="tx1"/>
                </a:solidFill>
              </a:ln>
              <a:solidFill>
                <a:schemeClr val="bg1"/>
              </a:solidFill>
              <a:latin typeface="IRANSansWeb Medium" panose="020B0506030804020204" pitchFamily="34" charset="-78"/>
              <a:cs typeface="IRANSansWeb Medium" panose="020B0506030804020204" pitchFamily="34" charset="-78"/>
            </a:endParaRPr>
          </a:p>
        </p:txBody>
      </p:sp>
      <p:sp>
        <p:nvSpPr>
          <p:cNvPr id="5" name="TextBox 4"/>
          <p:cNvSpPr txBox="1"/>
          <p:nvPr/>
        </p:nvSpPr>
        <p:spPr>
          <a:xfrm>
            <a:off x="3787988" y="5069840"/>
            <a:ext cx="4805680" cy="1384995"/>
          </a:xfrm>
          <a:prstGeom prst="rect">
            <a:avLst/>
          </a:prstGeom>
          <a:noFill/>
        </p:spPr>
        <p:txBody>
          <a:bodyPr wrap="square" rtlCol="0">
            <a:spAutoFit/>
          </a:bodyPr>
          <a:lstStyle/>
          <a:p>
            <a:pPr algn="ctr"/>
            <a:r>
              <a:rPr lang="fa-IR" sz="2800" dirty="0" smtClean="0">
                <a:ln>
                  <a:solidFill>
                    <a:schemeClr val="bg1"/>
                  </a:solidFill>
                </a:ln>
                <a:solidFill>
                  <a:schemeClr val="bg1"/>
                </a:solidFill>
                <a:latin typeface="IRANSansWeb Light" panose="020B0506030804020204" pitchFamily="34" charset="-78"/>
                <a:cs typeface="IRANSansWeb Light" panose="020B0506030804020204" pitchFamily="34" charset="-78"/>
              </a:rPr>
              <a:t>پیمان آزاد</a:t>
            </a:r>
          </a:p>
          <a:p>
            <a:pPr algn="ctr"/>
            <a:r>
              <a:rPr lang="fa-IR" sz="2800" dirty="0" smtClean="0">
                <a:ln>
                  <a:solidFill>
                    <a:schemeClr val="bg1"/>
                  </a:solidFill>
                </a:ln>
                <a:solidFill>
                  <a:schemeClr val="bg1"/>
                </a:solidFill>
                <a:latin typeface="IRANSansWeb Light" panose="020B0506030804020204" pitchFamily="34" charset="-78"/>
                <a:cs typeface="IRANSansWeb Light" panose="020B0506030804020204" pitchFamily="34" charset="-78"/>
              </a:rPr>
              <a:t>محسن حاجی محمدی</a:t>
            </a:r>
          </a:p>
          <a:p>
            <a:pPr algn="ctr"/>
            <a:r>
              <a:rPr lang="fa-IR" sz="2800" dirty="0" smtClean="0">
                <a:ln>
                  <a:solidFill>
                    <a:schemeClr val="bg1"/>
                  </a:solidFill>
                </a:ln>
                <a:solidFill>
                  <a:schemeClr val="bg1"/>
                </a:solidFill>
                <a:latin typeface="IRANSansWeb Light" panose="020B0506030804020204" pitchFamily="34" charset="-78"/>
                <a:cs typeface="IRANSansWeb Light" panose="020B0506030804020204" pitchFamily="34" charset="-78"/>
              </a:rPr>
              <a:t>سید حسین موسوی پور</a:t>
            </a:r>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4771737"/>
            <a:ext cx="1981200" cy="1981200"/>
          </a:xfrm>
          <a:prstGeom prst="rect">
            <a:avLst/>
          </a:prstGeom>
        </p:spPr>
      </p:pic>
    </p:spTree>
    <p:extLst>
      <p:ext uri="{BB962C8B-B14F-4D97-AF65-F5344CB8AC3E}">
        <p14:creationId xmlns:p14="http://schemas.microsoft.com/office/powerpoint/2010/main" val="4002517023"/>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مدل تحلیل </a:t>
            </a:r>
            <a:r>
              <a:rPr lang="en-US" dirty="0" smtClean="0"/>
              <a:t>ER</a:t>
            </a:r>
            <a:r>
              <a:rPr lang="fa-IR" dirty="0" smtClean="0"/>
              <a:t> – جداول توصیف</a:t>
            </a:r>
            <a:endParaRPr lang="en-US" dirty="0" smtClean="0"/>
          </a:p>
          <a:p>
            <a:endParaRPr lang="en-US" dirty="0"/>
          </a:p>
        </p:txBody>
      </p:sp>
      <p:sp>
        <p:nvSpPr>
          <p:cNvPr id="3" name="Text Placeholder 2"/>
          <p:cNvSpPr>
            <a:spLocks noGrp="1"/>
          </p:cNvSpPr>
          <p:nvPr>
            <p:ph type="body" sz="quarter" idx="11"/>
          </p:nvPr>
        </p:nvSpPr>
        <p:spPr/>
        <p:txBody>
          <a:bodyPr/>
          <a:lstStyle/>
          <a:p>
            <a:r>
              <a:rPr lang="fa-IR" dirty="0" smtClean="0"/>
              <a:t> </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858960629"/>
              </p:ext>
            </p:extLst>
          </p:nvPr>
        </p:nvGraphicFramePr>
        <p:xfrm>
          <a:off x="1884677" y="1717039"/>
          <a:ext cx="8361681" cy="4693921"/>
        </p:xfrm>
        <a:graphic>
          <a:graphicData uri="http://schemas.openxmlformats.org/drawingml/2006/table">
            <a:tbl>
              <a:tblPr rtl="1" firstRow="1" firstCol="1" bandRow="1">
                <a:tableStyleId>{5C22544A-7EE6-4342-B048-85BDC9FD1C3A}</a:tableStyleId>
              </a:tblPr>
              <a:tblGrid>
                <a:gridCol w="1259719">
                  <a:extLst>
                    <a:ext uri="{9D8B030D-6E8A-4147-A177-3AD203B41FA5}">
                      <a16:colId xmlns:a16="http://schemas.microsoft.com/office/drawing/2014/main" val="3632783106"/>
                    </a:ext>
                  </a:extLst>
                </a:gridCol>
                <a:gridCol w="1678992">
                  <a:extLst>
                    <a:ext uri="{9D8B030D-6E8A-4147-A177-3AD203B41FA5}">
                      <a16:colId xmlns:a16="http://schemas.microsoft.com/office/drawing/2014/main" val="3036514446"/>
                    </a:ext>
                  </a:extLst>
                </a:gridCol>
                <a:gridCol w="1137075">
                  <a:extLst>
                    <a:ext uri="{9D8B030D-6E8A-4147-A177-3AD203B41FA5}">
                      <a16:colId xmlns:a16="http://schemas.microsoft.com/office/drawing/2014/main" val="2281506116"/>
                    </a:ext>
                  </a:extLst>
                </a:gridCol>
                <a:gridCol w="1253063">
                  <a:extLst>
                    <a:ext uri="{9D8B030D-6E8A-4147-A177-3AD203B41FA5}">
                      <a16:colId xmlns:a16="http://schemas.microsoft.com/office/drawing/2014/main" val="1282744432"/>
                    </a:ext>
                  </a:extLst>
                </a:gridCol>
                <a:gridCol w="1558248">
                  <a:extLst>
                    <a:ext uri="{9D8B030D-6E8A-4147-A177-3AD203B41FA5}">
                      <a16:colId xmlns:a16="http://schemas.microsoft.com/office/drawing/2014/main" val="1099799887"/>
                    </a:ext>
                  </a:extLst>
                </a:gridCol>
                <a:gridCol w="1474584">
                  <a:extLst>
                    <a:ext uri="{9D8B030D-6E8A-4147-A177-3AD203B41FA5}">
                      <a16:colId xmlns:a16="http://schemas.microsoft.com/office/drawing/2014/main" val="1992039037"/>
                    </a:ext>
                  </a:extLst>
                </a:gridCol>
              </a:tblGrid>
              <a:tr h="547143">
                <a:tc gridSpan="2">
                  <a:txBody>
                    <a:bodyPr/>
                    <a:lstStyle/>
                    <a:p>
                      <a:pPr marL="0" marR="0" algn="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برنامه: سیستم مدیریت پارک</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gridSpan="2">
                  <a:txBody>
                    <a:bodyPr/>
                    <a:lstStyle/>
                    <a:p>
                      <a:pPr marL="0" marR="0" algn="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موجودیت </a:t>
                      </a:r>
                      <a:r>
                        <a:rPr lang="en-US" sz="1600">
                          <a:effectLst/>
                          <a:latin typeface="IRANSansWeb Light" panose="020B0506030804020204" pitchFamily="34" charset="-78"/>
                          <a:cs typeface="IRANSansWeb Light" panose="020B0506030804020204" pitchFamily="34" charset="-78"/>
                        </a:rPr>
                        <a:t>Reserve</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a:txBody>
                    <a:bodyPr/>
                    <a:lstStyle/>
                    <a:p>
                      <a:pPr marL="0" marR="0" algn="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نسخه:1.0.0</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تاریخ:7/2/97</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406555147"/>
                  </a:ext>
                </a:extLst>
              </a:tr>
              <a:tr h="608109">
                <a:tc gridSpan="6">
                  <a:txBody>
                    <a:bodyPr/>
                    <a:lstStyle/>
                    <a:p>
                      <a:pPr marL="0" marR="0" algn="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شرح: رزرو به انتخاب یک پارکینگ یا محل پارک برای مدتی مشخص است.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572127727"/>
                  </a:ext>
                </a:extLst>
              </a:tr>
              <a:tr h="266506">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کلید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صفت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نوع</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اجباری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توضیح</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1518743570"/>
                  </a:ext>
                </a:extLst>
              </a:tr>
              <a:tr h="268224">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Reserve_Id</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Numeric</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Y</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واحدی یکتا برای هر رزرو</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603436427"/>
                  </a:ext>
                </a:extLst>
              </a:tr>
              <a:tr h="547143">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User_Id</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Numeric</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Y</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واحدی یکتا برای هر کاربر و کلید خارجی</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1470391850"/>
                  </a:ext>
                </a:extLst>
              </a:tr>
              <a:tr h="547143">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Place_Id</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Numeric</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N</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واحدی یکتا برای هر مکان و کلید خارجی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4112758140"/>
                  </a:ext>
                </a:extLst>
              </a:tr>
              <a:tr h="547143">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Parking_ID</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Numeric</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N</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واحدی یکتا برای پارکینگ و کلید خارجی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2851180839"/>
                  </a:ext>
                </a:extLst>
              </a:tr>
              <a:tr h="268224">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 </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Date</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Date</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Y</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روزی که رزرو انجام شود.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2840619680"/>
                  </a:ext>
                </a:extLst>
              </a:tr>
              <a:tr h="547143">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 </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Duration</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Time</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Y</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مدت زمان ک جایه پارک رزرو شده است.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3235399519"/>
                  </a:ext>
                </a:extLst>
              </a:tr>
              <a:tr h="547143">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 </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Start_Time</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Time</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Y</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زمانی که کاربر میخواهد پارک کند.</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3528672088"/>
                  </a:ext>
                </a:extLst>
              </a:tr>
            </a:tbl>
          </a:graphicData>
        </a:graphic>
      </p:graphicFrame>
      <p:sp>
        <p:nvSpPr>
          <p:cNvPr id="6" name="Slide Number Placeholder 5"/>
          <p:cNvSpPr>
            <a:spLocks noGrp="1"/>
          </p:cNvSpPr>
          <p:nvPr>
            <p:ph type="sldNum" sz="quarter" idx="12"/>
          </p:nvPr>
        </p:nvSpPr>
        <p:spPr/>
        <p:txBody>
          <a:bodyPr/>
          <a:lstStyle/>
          <a:p>
            <a:fld id="{F01B2A3E-0D4F-4E70-9B31-A4F4A2EE2EA4}" type="slidenum">
              <a:rPr lang="en-US" smtClean="0"/>
              <a:t>10</a:t>
            </a:fld>
            <a:endParaRPr lang="en-US"/>
          </a:p>
        </p:txBody>
      </p:sp>
    </p:spTree>
    <p:extLst>
      <p:ext uri="{BB962C8B-B14F-4D97-AF65-F5344CB8AC3E}">
        <p14:creationId xmlns:p14="http://schemas.microsoft.com/office/powerpoint/2010/main" val="2888982498"/>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مدل تحلیل </a:t>
            </a:r>
            <a:r>
              <a:rPr lang="en-US" dirty="0" smtClean="0"/>
              <a:t>ER</a:t>
            </a:r>
            <a:r>
              <a:rPr lang="fa-IR" dirty="0" smtClean="0"/>
              <a:t> – جداول توصیف</a:t>
            </a:r>
            <a:endParaRPr lang="en-US" dirty="0" smtClean="0"/>
          </a:p>
          <a:p>
            <a:endParaRPr lang="en-US" dirty="0"/>
          </a:p>
        </p:txBody>
      </p:sp>
      <p:sp>
        <p:nvSpPr>
          <p:cNvPr id="3" name="Text Placeholder 2"/>
          <p:cNvSpPr>
            <a:spLocks noGrp="1"/>
          </p:cNvSpPr>
          <p:nvPr>
            <p:ph type="body" sz="quarter" idx="11"/>
          </p:nvPr>
        </p:nvSpPr>
        <p:spPr/>
        <p:txBody>
          <a:bodyPr/>
          <a:lstStyle/>
          <a:p>
            <a:r>
              <a:rPr lang="fa-IR" dirty="0" smtClean="0"/>
              <a:t>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32027595"/>
              </p:ext>
            </p:extLst>
          </p:nvPr>
        </p:nvGraphicFramePr>
        <p:xfrm>
          <a:off x="924558" y="1854223"/>
          <a:ext cx="10281920" cy="4556737"/>
        </p:xfrm>
        <a:graphic>
          <a:graphicData uri="http://schemas.openxmlformats.org/drawingml/2006/table">
            <a:tbl>
              <a:tblPr rtl="1" firstRow="1" firstCol="1" bandRow="1">
                <a:tableStyleId>{5C22544A-7EE6-4342-B048-85BDC9FD1C3A}</a:tableStyleId>
              </a:tblPr>
              <a:tblGrid>
                <a:gridCol w="1453146">
                  <a:extLst>
                    <a:ext uri="{9D8B030D-6E8A-4147-A177-3AD203B41FA5}">
                      <a16:colId xmlns:a16="http://schemas.microsoft.com/office/drawing/2014/main" val="1523926970"/>
                    </a:ext>
                  </a:extLst>
                </a:gridCol>
                <a:gridCol w="2289028">
                  <a:extLst>
                    <a:ext uri="{9D8B030D-6E8A-4147-A177-3AD203B41FA5}">
                      <a16:colId xmlns:a16="http://schemas.microsoft.com/office/drawing/2014/main" val="779676154"/>
                    </a:ext>
                  </a:extLst>
                </a:gridCol>
                <a:gridCol w="1398201">
                  <a:extLst>
                    <a:ext uri="{9D8B030D-6E8A-4147-A177-3AD203B41FA5}">
                      <a16:colId xmlns:a16="http://schemas.microsoft.com/office/drawing/2014/main" val="1494791949"/>
                    </a:ext>
                  </a:extLst>
                </a:gridCol>
                <a:gridCol w="1468345">
                  <a:extLst>
                    <a:ext uri="{9D8B030D-6E8A-4147-A177-3AD203B41FA5}">
                      <a16:colId xmlns:a16="http://schemas.microsoft.com/office/drawing/2014/main" val="559506186"/>
                    </a:ext>
                  </a:extLst>
                </a:gridCol>
                <a:gridCol w="1859981">
                  <a:extLst>
                    <a:ext uri="{9D8B030D-6E8A-4147-A177-3AD203B41FA5}">
                      <a16:colId xmlns:a16="http://schemas.microsoft.com/office/drawing/2014/main" val="655693160"/>
                    </a:ext>
                  </a:extLst>
                </a:gridCol>
                <a:gridCol w="1813219">
                  <a:extLst>
                    <a:ext uri="{9D8B030D-6E8A-4147-A177-3AD203B41FA5}">
                      <a16:colId xmlns:a16="http://schemas.microsoft.com/office/drawing/2014/main" val="3284737259"/>
                    </a:ext>
                  </a:extLst>
                </a:gridCol>
              </a:tblGrid>
              <a:tr h="821752">
                <a:tc gridSpan="2">
                  <a:txBody>
                    <a:bodyPr/>
                    <a:lstStyle/>
                    <a:p>
                      <a:pPr marL="0" marR="0" algn="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برنامه: سیستم مدیریت پارک</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gridSpan="2">
                  <a:txBody>
                    <a:bodyPr/>
                    <a:lstStyle/>
                    <a:p>
                      <a:pPr marL="0" marR="0" algn="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موجودیت  </a:t>
                      </a:r>
                      <a:r>
                        <a:rPr lang="en-US" sz="1800">
                          <a:effectLst/>
                          <a:latin typeface="IRANSansWeb Light" panose="020B0506030804020204" pitchFamily="34" charset="-78"/>
                          <a:cs typeface="IRANSansWeb Light" panose="020B0506030804020204" pitchFamily="34" charset="-78"/>
                        </a:rPr>
                        <a:t>Order_Item</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a:txBody>
                    <a:bodyPr/>
                    <a:lstStyle/>
                    <a:p>
                      <a:pPr marL="0" marR="0" algn="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نسخه:1.0.0</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تاریخ:7/2/97</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227809765"/>
                  </a:ext>
                </a:extLst>
              </a:tr>
              <a:tr h="910460">
                <a:tc gridSpan="6">
                  <a:txBody>
                    <a:bodyPr/>
                    <a:lstStyle/>
                    <a:p>
                      <a:pPr marL="0" marR="0" algn="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شرح: آیتم ها به خدماتی گقته می شود که به صورت اضافی کاربران از آن ها می توانند استفاده کنند.</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165448264"/>
                  </a:ext>
                </a:extLst>
              </a:tr>
              <a:tr h="399012">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کلید</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صفت</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نوع</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اجباری</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توضیح</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1294409117"/>
                  </a:ext>
                </a:extLst>
              </a:tr>
              <a:tr h="819181">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Order_Item_ID</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Numeric</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واحدی یکتا برای هر آیتم درخواستی</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2706449272"/>
                  </a:ext>
                </a:extLst>
              </a:tr>
              <a:tr h="401583">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Title</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Text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عنوان آیتم</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102321515"/>
                  </a:ext>
                </a:extLst>
              </a:tr>
              <a:tr h="401583">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Description</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Text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توضیحات هر آیتم</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2056653791"/>
                  </a:ext>
                </a:extLst>
              </a:tr>
              <a:tr h="401583">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Price</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Numeric</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قیمت هر آیتم</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3086387024"/>
                  </a:ext>
                </a:extLst>
              </a:tr>
              <a:tr h="401583">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Est_Time</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Time</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 </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1516520865"/>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11</a:t>
            </a:fld>
            <a:endParaRPr lang="en-US"/>
          </a:p>
        </p:txBody>
      </p:sp>
    </p:spTree>
    <p:extLst>
      <p:ext uri="{BB962C8B-B14F-4D97-AF65-F5344CB8AC3E}">
        <p14:creationId xmlns:p14="http://schemas.microsoft.com/office/powerpoint/2010/main" val="4111723627"/>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مدل تحلیل </a:t>
            </a:r>
            <a:r>
              <a:rPr lang="en-US" dirty="0" smtClean="0"/>
              <a:t>ER</a:t>
            </a:r>
            <a:r>
              <a:rPr lang="fa-IR" dirty="0" smtClean="0"/>
              <a:t> – جداول توصیف</a:t>
            </a:r>
            <a:endParaRPr lang="en-US" dirty="0" smtClean="0"/>
          </a:p>
          <a:p>
            <a:endParaRPr lang="en-US" dirty="0"/>
          </a:p>
        </p:txBody>
      </p:sp>
      <p:sp>
        <p:nvSpPr>
          <p:cNvPr id="3" name="Text Placeholder 2"/>
          <p:cNvSpPr>
            <a:spLocks noGrp="1"/>
          </p:cNvSpPr>
          <p:nvPr>
            <p:ph type="body" sz="quarter" idx="11"/>
          </p:nvPr>
        </p:nvSpPr>
        <p:spPr/>
        <p:txBody>
          <a:bodyPr/>
          <a:lstStyle/>
          <a:p>
            <a:r>
              <a:rPr lang="fa-IR" dirty="0" smtClean="0"/>
              <a:t>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273567914"/>
              </p:ext>
            </p:extLst>
          </p:nvPr>
        </p:nvGraphicFramePr>
        <p:xfrm>
          <a:off x="1641632" y="1859320"/>
          <a:ext cx="8847772" cy="4556740"/>
        </p:xfrm>
        <a:graphic>
          <a:graphicData uri="http://schemas.openxmlformats.org/drawingml/2006/table">
            <a:tbl>
              <a:tblPr rtl="1" firstRow="1" firstCol="1" bandRow="1">
                <a:tableStyleId>{5C22544A-7EE6-4342-B048-85BDC9FD1C3A}</a:tableStyleId>
              </a:tblPr>
              <a:tblGrid>
                <a:gridCol w="1243416">
                  <a:extLst>
                    <a:ext uri="{9D8B030D-6E8A-4147-A177-3AD203B41FA5}">
                      <a16:colId xmlns:a16="http://schemas.microsoft.com/office/drawing/2014/main" val="168263112"/>
                    </a:ext>
                  </a:extLst>
                </a:gridCol>
                <a:gridCol w="1985844">
                  <a:extLst>
                    <a:ext uri="{9D8B030D-6E8A-4147-A177-3AD203B41FA5}">
                      <a16:colId xmlns:a16="http://schemas.microsoft.com/office/drawing/2014/main" val="3459698746"/>
                    </a:ext>
                  </a:extLst>
                </a:gridCol>
                <a:gridCol w="1203176">
                  <a:extLst>
                    <a:ext uri="{9D8B030D-6E8A-4147-A177-3AD203B41FA5}">
                      <a16:colId xmlns:a16="http://schemas.microsoft.com/office/drawing/2014/main" val="3680100507"/>
                    </a:ext>
                  </a:extLst>
                </a:gridCol>
                <a:gridCol w="1258507">
                  <a:extLst>
                    <a:ext uri="{9D8B030D-6E8A-4147-A177-3AD203B41FA5}">
                      <a16:colId xmlns:a16="http://schemas.microsoft.com/office/drawing/2014/main" val="3784127070"/>
                    </a:ext>
                  </a:extLst>
                </a:gridCol>
                <a:gridCol w="1596523">
                  <a:extLst>
                    <a:ext uri="{9D8B030D-6E8A-4147-A177-3AD203B41FA5}">
                      <a16:colId xmlns:a16="http://schemas.microsoft.com/office/drawing/2014/main" val="606083977"/>
                    </a:ext>
                  </a:extLst>
                </a:gridCol>
                <a:gridCol w="1560306">
                  <a:extLst>
                    <a:ext uri="{9D8B030D-6E8A-4147-A177-3AD203B41FA5}">
                      <a16:colId xmlns:a16="http://schemas.microsoft.com/office/drawing/2014/main" val="143366124"/>
                    </a:ext>
                  </a:extLst>
                </a:gridCol>
              </a:tblGrid>
              <a:tr h="818875">
                <a:tc gridSpan="2">
                  <a:txBody>
                    <a:bodyPr/>
                    <a:lstStyle/>
                    <a:p>
                      <a:pPr marL="0" marR="0" algn="ct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برنامه: سیستم مدیریت پارک</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موجودیت </a:t>
                      </a:r>
                      <a:r>
                        <a:rPr lang="en-US" sz="1800">
                          <a:effectLst/>
                          <a:latin typeface="IRANSansWeb Light" panose="020B0506030804020204" pitchFamily="34" charset="-78"/>
                          <a:cs typeface="IRANSansWeb Light" panose="020B0506030804020204" pitchFamily="34" charset="-78"/>
                        </a:rPr>
                        <a:t>Transaction</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نسخه:1.0.0</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تاریخ:7/2/97</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565107586"/>
                  </a:ext>
                </a:extLst>
              </a:tr>
              <a:tr h="907271">
                <a:tc gridSpan="6">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شرح: تراکنش عملی است که در آن کاربر برای یک رزرو مقداری هزینه پرداخت میکند.</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40091678"/>
                  </a:ext>
                </a:extLst>
              </a:tr>
              <a:tr h="397616">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کلید</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صفت</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نوع</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اجباری</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توضیح</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1950151595"/>
                  </a:ext>
                </a:extLst>
              </a:tr>
              <a:tr h="816311">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User_Id</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Numeric</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واحدی یکتا برای هر کاربر و کلید خارجی</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777763273"/>
                  </a:ext>
                </a:extLst>
              </a:tr>
              <a:tr h="816311">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Reserve_Id</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Numeric</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واحدی یکتا برای هر رزرو و کلید خارجی</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2800399815"/>
                  </a:ext>
                </a:extLst>
              </a:tr>
              <a:tr h="400178">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Amount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Numeric</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میزان هزینه پرداختی</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3501625333"/>
                  </a:ext>
                </a:extLst>
              </a:tr>
              <a:tr h="400178">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Transaction_ID</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Numeric</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واحدی یکتا برای هر تراکنش</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764346819"/>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12</a:t>
            </a:fld>
            <a:endParaRPr lang="en-US"/>
          </a:p>
        </p:txBody>
      </p:sp>
    </p:spTree>
    <p:extLst>
      <p:ext uri="{BB962C8B-B14F-4D97-AF65-F5344CB8AC3E}">
        <p14:creationId xmlns:p14="http://schemas.microsoft.com/office/powerpoint/2010/main" val="4233606216"/>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نمودار های تحلیل </a:t>
            </a:r>
            <a:r>
              <a:rPr lang="en-US" dirty="0" smtClean="0"/>
              <a:t>Data Flow Diagram</a:t>
            </a:r>
            <a:endParaRPr lang="en-US" dirty="0"/>
          </a:p>
        </p:txBody>
      </p:sp>
      <p:sp>
        <p:nvSpPr>
          <p:cNvPr id="3" name="Text Placeholder 2"/>
          <p:cNvSpPr>
            <a:spLocks noGrp="1"/>
          </p:cNvSpPr>
          <p:nvPr>
            <p:ph type="body" sz="quarter" idx="11"/>
          </p:nvPr>
        </p:nvSpPr>
        <p:spPr/>
        <p:txBody>
          <a:bodyPr/>
          <a:lstStyle/>
          <a:p>
            <a:pPr algn="ctr"/>
            <a:r>
              <a:rPr lang="fa-IR" dirty="0" smtClean="0"/>
              <a:t>سطح  صفر </a:t>
            </a:r>
            <a:r>
              <a:rPr lang="en-US" dirty="0" smtClean="0"/>
              <a:t>Dataflow Diagram</a:t>
            </a:r>
            <a:endParaRPr lang="fa-IR" dirty="0" smtClean="0"/>
          </a:p>
          <a:p>
            <a:pPr algn="ctr"/>
            <a:endParaRPr lang="en-US" dirty="0"/>
          </a:p>
        </p:txBody>
      </p:sp>
      <p:pic>
        <p:nvPicPr>
          <p:cNvPr id="4" name="Picture 3"/>
          <p:cNvPicPr>
            <a:picLocks noChangeAspect="1"/>
          </p:cNvPicPr>
          <p:nvPr/>
        </p:nvPicPr>
        <p:blipFill>
          <a:blip r:embed="rId2"/>
          <a:stretch>
            <a:fillRect/>
          </a:stretch>
        </p:blipFill>
        <p:spPr>
          <a:xfrm>
            <a:off x="471874" y="2439836"/>
            <a:ext cx="3835965" cy="3561536"/>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1647507057"/>
              </p:ext>
            </p:extLst>
          </p:nvPr>
        </p:nvGraphicFramePr>
        <p:xfrm>
          <a:off x="4307839" y="3110396"/>
          <a:ext cx="7305992" cy="2203283"/>
        </p:xfrm>
        <a:graphic>
          <a:graphicData uri="http://schemas.openxmlformats.org/drawingml/2006/table">
            <a:tbl>
              <a:tblPr rtl="1" firstRow="1" firstCol="1" bandRow="1">
                <a:tableStyleId>{5C22544A-7EE6-4342-B048-85BDC9FD1C3A}</a:tableStyleId>
              </a:tblPr>
              <a:tblGrid>
                <a:gridCol w="1401813">
                  <a:extLst>
                    <a:ext uri="{9D8B030D-6E8A-4147-A177-3AD203B41FA5}">
                      <a16:colId xmlns:a16="http://schemas.microsoft.com/office/drawing/2014/main" val="3373873823"/>
                    </a:ext>
                  </a:extLst>
                </a:gridCol>
                <a:gridCol w="5904179">
                  <a:extLst>
                    <a:ext uri="{9D8B030D-6E8A-4147-A177-3AD203B41FA5}">
                      <a16:colId xmlns:a16="http://schemas.microsoft.com/office/drawing/2014/main" val="107031641"/>
                    </a:ext>
                  </a:extLst>
                </a:gridCol>
              </a:tblGrid>
              <a:tr h="437184">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نام تابع</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400">
                          <a:effectLst/>
                          <a:latin typeface="IRANSansWeb Light" panose="020B0506030804020204" pitchFamily="34" charset="-78"/>
                          <a:cs typeface="IRANSansWeb Light" panose="020B0506030804020204" pitchFamily="34" charset="-78"/>
                        </a:rPr>
                        <a:t>Park Management System</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010535910"/>
                  </a:ext>
                </a:extLst>
              </a:tr>
              <a:tr h="891731">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توضیحات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400" dirty="0">
                          <a:effectLst/>
                          <a:latin typeface="IRANSansWeb Light" panose="020B0506030804020204" pitchFamily="34" charset="-78"/>
                          <a:cs typeface="IRANSansWeb Light" panose="020B0506030804020204" pitchFamily="34" charset="-78"/>
                        </a:rPr>
                        <a:t>تابع سیستم مدیریت جای پارک است که فرمان کاربر که شامل جستجوی جای پارک و رزرو محل پارک و یا لغو رزرو آن است را گرفته و نتیجه عملیات را به کاربر بر می گرداند.</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4225353023"/>
                  </a:ext>
                </a:extLst>
              </a:tr>
              <a:tr h="437184">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ورودی ها</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400">
                          <a:effectLst/>
                          <a:latin typeface="IRANSansWeb Light" panose="020B0506030804020204" pitchFamily="34" charset="-78"/>
                          <a:cs typeface="IRANSansWeb Light" panose="020B0506030804020204" pitchFamily="34" charset="-78"/>
                        </a:rPr>
                        <a:t>User Command</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887516624"/>
                  </a:ext>
                </a:extLst>
              </a:tr>
              <a:tr h="437184">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خروجی ها</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400" dirty="0">
                          <a:effectLst/>
                          <a:latin typeface="IRANSansWeb Light" panose="020B0506030804020204" pitchFamily="34" charset="-78"/>
                          <a:cs typeface="IRANSansWeb Light" panose="020B0506030804020204" pitchFamily="34" charset="-78"/>
                        </a:rPr>
                        <a:t>Message</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70473122"/>
                  </a:ext>
                </a:extLst>
              </a:tr>
            </a:tbl>
          </a:graphicData>
        </a:graphic>
      </p:graphicFrame>
      <p:sp>
        <p:nvSpPr>
          <p:cNvPr id="6" name="Slide Number Placeholder 5"/>
          <p:cNvSpPr>
            <a:spLocks noGrp="1"/>
          </p:cNvSpPr>
          <p:nvPr>
            <p:ph type="sldNum" sz="quarter" idx="12"/>
          </p:nvPr>
        </p:nvSpPr>
        <p:spPr/>
        <p:txBody>
          <a:bodyPr/>
          <a:lstStyle/>
          <a:p>
            <a:fld id="{F01B2A3E-0D4F-4E70-9B31-A4F4A2EE2EA4}" type="slidenum">
              <a:rPr lang="en-US" smtClean="0"/>
              <a:t>13</a:t>
            </a:fld>
            <a:endParaRPr lang="en-US"/>
          </a:p>
        </p:txBody>
      </p:sp>
    </p:spTree>
    <p:extLst>
      <p:ext uri="{BB962C8B-B14F-4D97-AF65-F5344CB8AC3E}">
        <p14:creationId xmlns:p14="http://schemas.microsoft.com/office/powerpoint/2010/main" val="1380113038"/>
      </p:ext>
    </p:extLst>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نمودار های تحلیل </a:t>
            </a:r>
            <a:r>
              <a:rPr lang="en-US" dirty="0" smtClean="0"/>
              <a:t>Data Flow Diagram</a:t>
            </a:r>
          </a:p>
          <a:p>
            <a:endParaRPr lang="en-US" dirty="0"/>
          </a:p>
        </p:txBody>
      </p:sp>
      <p:pic>
        <p:nvPicPr>
          <p:cNvPr id="4" name="Picture 3"/>
          <p:cNvPicPr>
            <a:picLocks noChangeAspect="1"/>
          </p:cNvPicPr>
          <p:nvPr/>
        </p:nvPicPr>
        <p:blipFill>
          <a:blip r:embed="rId2"/>
          <a:stretch>
            <a:fillRect/>
          </a:stretch>
        </p:blipFill>
        <p:spPr>
          <a:xfrm>
            <a:off x="2037492" y="2538093"/>
            <a:ext cx="8056051" cy="3872867"/>
          </a:xfrm>
          <a:prstGeom prst="rect">
            <a:avLst/>
          </a:prstGeom>
        </p:spPr>
      </p:pic>
      <p:sp>
        <p:nvSpPr>
          <p:cNvPr id="3" name="Text Placeholder 2"/>
          <p:cNvSpPr>
            <a:spLocks noGrp="1"/>
          </p:cNvSpPr>
          <p:nvPr>
            <p:ph type="body" sz="quarter" idx="11"/>
          </p:nvPr>
        </p:nvSpPr>
        <p:spPr/>
        <p:txBody>
          <a:bodyPr/>
          <a:lstStyle/>
          <a:p>
            <a:pPr algn="ctr"/>
            <a:r>
              <a:rPr lang="fa-IR" dirty="0" smtClean="0"/>
              <a:t>سطح یک از نمودار جریان داده</a:t>
            </a:r>
            <a:endParaRPr lang="en-US" dirty="0"/>
          </a:p>
        </p:txBody>
      </p:sp>
      <p:sp>
        <p:nvSpPr>
          <p:cNvPr id="5" name="Slide Number Placeholder 4"/>
          <p:cNvSpPr>
            <a:spLocks noGrp="1"/>
          </p:cNvSpPr>
          <p:nvPr>
            <p:ph type="sldNum" sz="quarter" idx="12"/>
          </p:nvPr>
        </p:nvSpPr>
        <p:spPr/>
        <p:txBody>
          <a:bodyPr/>
          <a:lstStyle/>
          <a:p>
            <a:fld id="{F01B2A3E-0D4F-4E70-9B31-A4F4A2EE2EA4}" type="slidenum">
              <a:rPr lang="en-US" smtClean="0"/>
              <a:t>14</a:t>
            </a:fld>
            <a:endParaRPr lang="en-US"/>
          </a:p>
        </p:txBody>
      </p:sp>
    </p:spTree>
    <p:extLst>
      <p:ext uri="{BB962C8B-B14F-4D97-AF65-F5344CB8AC3E}">
        <p14:creationId xmlns:p14="http://schemas.microsoft.com/office/powerpoint/2010/main" val="2031575520"/>
      </p:ext>
    </p:extLst>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نمودار های تحلیل </a:t>
            </a:r>
            <a:r>
              <a:rPr lang="en-US" dirty="0" smtClean="0"/>
              <a:t>Data Flow Diagram</a:t>
            </a:r>
          </a:p>
          <a:p>
            <a:endParaRPr lang="en-US" dirty="0"/>
          </a:p>
        </p:txBody>
      </p:sp>
      <p:sp>
        <p:nvSpPr>
          <p:cNvPr id="3" name="Text Placeholder 2"/>
          <p:cNvSpPr>
            <a:spLocks noGrp="1"/>
          </p:cNvSpPr>
          <p:nvPr>
            <p:ph type="body" sz="quarter" idx="11"/>
          </p:nvPr>
        </p:nvSpPr>
        <p:spPr/>
        <p:txBody>
          <a:bodyPr/>
          <a:lstStyle/>
          <a:p>
            <a:r>
              <a:rPr lang="fa-IR" dirty="0" smtClean="0"/>
              <a:t>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95573434"/>
              </p:ext>
            </p:extLst>
          </p:nvPr>
        </p:nvGraphicFramePr>
        <p:xfrm>
          <a:off x="1958974" y="2024920"/>
          <a:ext cx="8211185" cy="1663159"/>
        </p:xfrm>
        <a:graphic>
          <a:graphicData uri="http://schemas.openxmlformats.org/drawingml/2006/table">
            <a:tbl>
              <a:tblPr rtl="1" firstRow="1" firstCol="1" bandRow="1">
                <a:tableStyleId>{21E4AEA4-8DFA-4A89-87EB-49C32662AFE0}</a:tableStyleId>
              </a:tblPr>
              <a:tblGrid>
                <a:gridCol w="1575494">
                  <a:extLst>
                    <a:ext uri="{9D8B030D-6E8A-4147-A177-3AD203B41FA5}">
                      <a16:colId xmlns:a16="http://schemas.microsoft.com/office/drawing/2014/main" val="3528131084"/>
                    </a:ext>
                  </a:extLst>
                </a:gridCol>
                <a:gridCol w="6635691">
                  <a:extLst>
                    <a:ext uri="{9D8B030D-6E8A-4147-A177-3AD203B41FA5}">
                      <a16:colId xmlns:a16="http://schemas.microsoft.com/office/drawing/2014/main" val="1390883479"/>
                    </a:ext>
                  </a:extLst>
                </a:gridCol>
              </a:tblGrid>
              <a:tr h="416461">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نام تابع</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Read Command</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643566743"/>
                  </a:ext>
                </a:extLst>
              </a:tr>
              <a:tr h="413776">
                <a:tc>
                  <a:txBody>
                    <a:bodyPr/>
                    <a:lstStyle/>
                    <a:p>
                      <a:pPr marL="0" marR="0" algn="ct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توضیحات</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خواندن دستور کاربر</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4187910556"/>
                  </a:ext>
                </a:extLst>
              </a:tr>
              <a:tr h="416461">
                <a:tc>
                  <a:txBody>
                    <a:bodyPr/>
                    <a:lstStyle/>
                    <a:p>
                      <a:pPr marL="0" marR="0" algn="ct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ورودی ها</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 </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4008258212"/>
                  </a:ext>
                </a:extLst>
              </a:tr>
              <a:tr h="416461">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خروجی ها</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User Command</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298290042"/>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027941379"/>
              </p:ext>
            </p:extLst>
          </p:nvPr>
        </p:nvGraphicFramePr>
        <p:xfrm>
          <a:off x="1958974" y="4214379"/>
          <a:ext cx="8211185" cy="1739380"/>
        </p:xfrm>
        <a:graphic>
          <a:graphicData uri="http://schemas.openxmlformats.org/drawingml/2006/table">
            <a:tbl>
              <a:tblPr rtl="1" firstRow="1" firstCol="1" bandRow="1">
                <a:tableStyleId>{21E4AEA4-8DFA-4A89-87EB-49C32662AFE0}</a:tableStyleId>
              </a:tblPr>
              <a:tblGrid>
                <a:gridCol w="1575494">
                  <a:extLst>
                    <a:ext uri="{9D8B030D-6E8A-4147-A177-3AD203B41FA5}">
                      <a16:colId xmlns:a16="http://schemas.microsoft.com/office/drawing/2014/main" val="2494888662"/>
                    </a:ext>
                  </a:extLst>
                </a:gridCol>
                <a:gridCol w="6635691">
                  <a:extLst>
                    <a:ext uri="{9D8B030D-6E8A-4147-A177-3AD203B41FA5}">
                      <a16:colId xmlns:a16="http://schemas.microsoft.com/office/drawing/2014/main" val="1688233390"/>
                    </a:ext>
                  </a:extLst>
                </a:gridCol>
              </a:tblGrid>
              <a:tr h="435547">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نام تابع</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Process Command</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817692808"/>
                  </a:ext>
                </a:extLst>
              </a:tr>
              <a:tr h="432739">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توضیحات</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پردازش دستور داده شده توسط کاربر</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985627700"/>
                  </a:ext>
                </a:extLst>
              </a:tr>
              <a:tr h="435547">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ورودی ها</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User Command</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2407157327"/>
                  </a:ext>
                </a:extLst>
              </a:tr>
              <a:tr h="435547">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خروجی ها</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Search Request, Reservation Request, Cancel Request</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197904933"/>
                  </a:ext>
                </a:extLst>
              </a:tr>
            </a:tbl>
          </a:graphicData>
        </a:graphic>
      </p:graphicFrame>
      <p:sp>
        <p:nvSpPr>
          <p:cNvPr id="8" name="Slide Number Placeholder 7"/>
          <p:cNvSpPr>
            <a:spLocks noGrp="1"/>
          </p:cNvSpPr>
          <p:nvPr>
            <p:ph type="sldNum" sz="quarter" idx="12"/>
          </p:nvPr>
        </p:nvSpPr>
        <p:spPr/>
        <p:txBody>
          <a:bodyPr/>
          <a:lstStyle/>
          <a:p>
            <a:fld id="{F01B2A3E-0D4F-4E70-9B31-A4F4A2EE2EA4}" type="slidenum">
              <a:rPr lang="en-US" smtClean="0"/>
              <a:t>15</a:t>
            </a:fld>
            <a:endParaRPr lang="en-US"/>
          </a:p>
        </p:txBody>
      </p:sp>
    </p:spTree>
    <p:extLst>
      <p:ext uri="{BB962C8B-B14F-4D97-AF65-F5344CB8AC3E}">
        <p14:creationId xmlns:p14="http://schemas.microsoft.com/office/powerpoint/2010/main" val="481100428"/>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نمودار های تحلیل </a:t>
            </a:r>
            <a:r>
              <a:rPr lang="en-US" dirty="0" smtClean="0"/>
              <a:t>Data Flow Diagram</a:t>
            </a:r>
          </a:p>
        </p:txBody>
      </p:sp>
      <p:sp>
        <p:nvSpPr>
          <p:cNvPr id="3" name="Text Placeholder 2"/>
          <p:cNvSpPr>
            <a:spLocks noGrp="1"/>
          </p:cNvSpPr>
          <p:nvPr>
            <p:ph type="body" sz="quarter" idx="11"/>
          </p:nvPr>
        </p:nvSpPr>
        <p:spPr/>
        <p:txBody>
          <a:bodyPr/>
          <a:lstStyle/>
          <a:p>
            <a:r>
              <a:rPr lang="fa-IR" dirty="0" smtClean="0"/>
              <a:t> </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162942998"/>
              </p:ext>
            </p:extLst>
          </p:nvPr>
        </p:nvGraphicFramePr>
        <p:xfrm>
          <a:off x="1959925" y="2024378"/>
          <a:ext cx="8211185" cy="1734823"/>
        </p:xfrm>
        <a:graphic>
          <a:graphicData uri="http://schemas.openxmlformats.org/drawingml/2006/table">
            <a:tbl>
              <a:tblPr rtl="1" firstRow="1" firstCol="1" bandRow="1">
                <a:tableStyleId>{21E4AEA4-8DFA-4A89-87EB-49C32662AFE0}</a:tableStyleId>
              </a:tblPr>
              <a:tblGrid>
                <a:gridCol w="1575494">
                  <a:extLst>
                    <a:ext uri="{9D8B030D-6E8A-4147-A177-3AD203B41FA5}">
                      <a16:colId xmlns:a16="http://schemas.microsoft.com/office/drawing/2014/main" val="2219648322"/>
                    </a:ext>
                  </a:extLst>
                </a:gridCol>
                <a:gridCol w="6635691">
                  <a:extLst>
                    <a:ext uri="{9D8B030D-6E8A-4147-A177-3AD203B41FA5}">
                      <a16:colId xmlns:a16="http://schemas.microsoft.com/office/drawing/2014/main" val="557401974"/>
                    </a:ext>
                  </a:extLst>
                </a:gridCol>
              </a:tblGrid>
              <a:tr h="434406">
                <a:tc>
                  <a:txBody>
                    <a:bodyPr/>
                    <a:lstStyle/>
                    <a:p>
                      <a:pPr marL="3810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نام تابع</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Search Park Places</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43343343"/>
                  </a:ext>
                </a:extLst>
              </a:tr>
              <a:tr h="431605">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توضیحات</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جستجوی محل های پارک قابل رزرو اطراف کاربر</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749014369"/>
                  </a:ext>
                </a:extLst>
              </a:tr>
              <a:tr h="434406">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ورودی ها</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Search Request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811051847"/>
                  </a:ext>
                </a:extLst>
              </a:tr>
              <a:tr h="434406">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خروجی ها</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Available Park Places</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343378745"/>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946173421"/>
              </p:ext>
            </p:extLst>
          </p:nvPr>
        </p:nvGraphicFramePr>
        <p:xfrm>
          <a:off x="1959925" y="3964463"/>
          <a:ext cx="8211185" cy="1938496"/>
        </p:xfrm>
        <a:graphic>
          <a:graphicData uri="http://schemas.openxmlformats.org/drawingml/2006/table">
            <a:tbl>
              <a:tblPr rtl="1" firstRow="1" firstCol="1" bandRow="1">
                <a:tableStyleId>{21E4AEA4-8DFA-4A89-87EB-49C32662AFE0}</a:tableStyleId>
              </a:tblPr>
              <a:tblGrid>
                <a:gridCol w="1575494">
                  <a:extLst>
                    <a:ext uri="{9D8B030D-6E8A-4147-A177-3AD203B41FA5}">
                      <a16:colId xmlns:a16="http://schemas.microsoft.com/office/drawing/2014/main" val="2070969237"/>
                    </a:ext>
                  </a:extLst>
                </a:gridCol>
                <a:gridCol w="6635691">
                  <a:extLst>
                    <a:ext uri="{9D8B030D-6E8A-4147-A177-3AD203B41FA5}">
                      <a16:colId xmlns:a16="http://schemas.microsoft.com/office/drawing/2014/main" val="2544627820"/>
                    </a:ext>
                  </a:extLst>
                </a:gridCol>
              </a:tblGrid>
              <a:tr h="485406">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نام تابع</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Make Reservation</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007830981"/>
                  </a:ext>
                </a:extLst>
              </a:tr>
              <a:tr h="482278">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توضیحات</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انجام عملیات رزرو جای پارک</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852597596"/>
                  </a:ext>
                </a:extLst>
              </a:tr>
              <a:tr h="485406">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ورودی ها</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Reservation Request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3738705"/>
                  </a:ext>
                </a:extLst>
              </a:tr>
              <a:tr h="485406">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خروجی ها</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Reservation Result</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894020430"/>
                  </a:ext>
                </a:extLst>
              </a:tr>
            </a:tbl>
          </a:graphicData>
        </a:graphic>
      </p:graphicFrame>
      <p:sp>
        <p:nvSpPr>
          <p:cNvPr id="7" name="Slide Number Placeholder 6"/>
          <p:cNvSpPr>
            <a:spLocks noGrp="1"/>
          </p:cNvSpPr>
          <p:nvPr>
            <p:ph type="sldNum" sz="quarter" idx="12"/>
          </p:nvPr>
        </p:nvSpPr>
        <p:spPr/>
        <p:txBody>
          <a:bodyPr/>
          <a:lstStyle/>
          <a:p>
            <a:fld id="{F01B2A3E-0D4F-4E70-9B31-A4F4A2EE2EA4}" type="slidenum">
              <a:rPr lang="en-US" smtClean="0"/>
              <a:t>16</a:t>
            </a:fld>
            <a:endParaRPr lang="en-US"/>
          </a:p>
        </p:txBody>
      </p:sp>
    </p:spTree>
    <p:extLst>
      <p:ext uri="{BB962C8B-B14F-4D97-AF65-F5344CB8AC3E}">
        <p14:creationId xmlns:p14="http://schemas.microsoft.com/office/powerpoint/2010/main" val="327347151"/>
      </p:ext>
    </p:extLst>
  </p:cSld>
  <p:clrMapOvr>
    <a:masterClrMapping/>
  </p:clrMapOvr>
  <p:transition spd="slow">
    <p:push dir="u"/>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1"/>
          </p:nvPr>
        </p:nvSpPr>
        <p:spPr/>
        <p:txBody>
          <a:bodyPr/>
          <a:lstStyle/>
          <a:p>
            <a:r>
              <a:rPr lang="fa-IR" dirty="0" smtClean="0"/>
              <a:t> </a:t>
            </a:r>
            <a:endParaRPr lang="en-US" dirty="0"/>
          </a:p>
        </p:txBody>
      </p:sp>
      <p:sp>
        <p:nvSpPr>
          <p:cNvPr id="4" name="Text Placeholder 1"/>
          <p:cNvSpPr>
            <a:spLocks noGrp="1"/>
          </p:cNvSpPr>
          <p:nvPr>
            <p:ph type="body" sz="quarter" idx="10"/>
          </p:nvPr>
        </p:nvSpPr>
        <p:spPr/>
        <p:txBody>
          <a:bodyPr/>
          <a:lstStyle/>
          <a:p>
            <a:r>
              <a:rPr lang="fa-IR" dirty="0" smtClean="0"/>
              <a:t>نمودار های تحلیل </a:t>
            </a:r>
            <a:r>
              <a:rPr lang="en-US" dirty="0" smtClean="0"/>
              <a:t>Data Flow Diagram</a:t>
            </a:r>
          </a:p>
          <a:p>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324820631"/>
              </p:ext>
            </p:extLst>
          </p:nvPr>
        </p:nvGraphicFramePr>
        <p:xfrm>
          <a:off x="1959925" y="1854220"/>
          <a:ext cx="8211185" cy="1579861"/>
        </p:xfrm>
        <a:graphic>
          <a:graphicData uri="http://schemas.openxmlformats.org/drawingml/2006/table">
            <a:tbl>
              <a:tblPr rtl="1" firstRow="1" firstCol="1" bandRow="1">
                <a:tableStyleId>{21E4AEA4-8DFA-4A89-87EB-49C32662AFE0}</a:tableStyleId>
              </a:tblPr>
              <a:tblGrid>
                <a:gridCol w="1575494">
                  <a:extLst>
                    <a:ext uri="{9D8B030D-6E8A-4147-A177-3AD203B41FA5}">
                      <a16:colId xmlns:a16="http://schemas.microsoft.com/office/drawing/2014/main" val="495323278"/>
                    </a:ext>
                  </a:extLst>
                </a:gridCol>
                <a:gridCol w="6635691">
                  <a:extLst>
                    <a:ext uri="{9D8B030D-6E8A-4147-A177-3AD203B41FA5}">
                      <a16:colId xmlns:a16="http://schemas.microsoft.com/office/drawing/2014/main" val="2812023604"/>
                    </a:ext>
                  </a:extLst>
                </a:gridCol>
              </a:tblGrid>
              <a:tr h="395603">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نام تابع</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Cancel Reservation</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88270687"/>
                  </a:ext>
                </a:extLst>
              </a:tr>
              <a:tr h="393052">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توضیحات</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انجام عملیات لغو رزرو جای پارک و مرجوع کردن هزینه توسط سیستم به کاربر</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2062513312"/>
                  </a:ext>
                </a:extLst>
              </a:tr>
              <a:tr h="395603">
                <a:tc>
                  <a:txBody>
                    <a:bodyPr/>
                    <a:lstStyle/>
                    <a:p>
                      <a:pPr marL="0" marR="0" algn="ct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ورودی ها</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Cancel Reservation Request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748794463"/>
                  </a:ext>
                </a:extLst>
              </a:tr>
              <a:tr h="395603">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خروجی ها</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Cancel Reservation Result</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244282240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3723766490"/>
              </p:ext>
            </p:extLst>
          </p:nvPr>
        </p:nvGraphicFramePr>
        <p:xfrm>
          <a:off x="1959925" y="3711997"/>
          <a:ext cx="8211185" cy="1754083"/>
        </p:xfrm>
        <a:graphic>
          <a:graphicData uri="http://schemas.openxmlformats.org/drawingml/2006/table">
            <a:tbl>
              <a:tblPr rtl="1" firstRow="1" firstCol="1" bandRow="1">
                <a:tableStyleId>{21E4AEA4-8DFA-4A89-87EB-49C32662AFE0}</a:tableStyleId>
              </a:tblPr>
              <a:tblGrid>
                <a:gridCol w="1575494">
                  <a:extLst>
                    <a:ext uri="{9D8B030D-6E8A-4147-A177-3AD203B41FA5}">
                      <a16:colId xmlns:a16="http://schemas.microsoft.com/office/drawing/2014/main" val="965702866"/>
                    </a:ext>
                  </a:extLst>
                </a:gridCol>
                <a:gridCol w="6635691">
                  <a:extLst>
                    <a:ext uri="{9D8B030D-6E8A-4147-A177-3AD203B41FA5}">
                      <a16:colId xmlns:a16="http://schemas.microsoft.com/office/drawing/2014/main" val="4117041816"/>
                    </a:ext>
                  </a:extLst>
                </a:gridCol>
              </a:tblGrid>
              <a:tr h="348052">
                <a:tc>
                  <a:txBody>
                    <a:bodyPr/>
                    <a:lstStyle/>
                    <a:p>
                      <a:pPr marL="0" marR="0" algn="ctr" rtl="1">
                        <a:lnSpc>
                          <a:spcPct val="107000"/>
                        </a:lnSpc>
                        <a:spcBef>
                          <a:spcPts val="0"/>
                        </a:spcBef>
                        <a:spcAft>
                          <a:spcPts val="0"/>
                        </a:spcAft>
                      </a:pPr>
                      <a:r>
                        <a:rPr lang="fa-IR" sz="1800">
                          <a:effectLst/>
                          <a:latin typeface="IRANSansWeb Light" panose="020B0506030804020204" pitchFamily="34" charset="-78"/>
                          <a:cs typeface="IRANSansWeb Light" panose="020B0506030804020204" pitchFamily="34" charset="-78"/>
                        </a:rPr>
                        <a:t>نام تابع</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tabLst>
                          <a:tab pos="3200400" algn="l"/>
                        </a:tabLst>
                      </a:pPr>
                      <a:r>
                        <a:rPr lang="en-US" sz="1800">
                          <a:effectLst/>
                          <a:latin typeface="IRANSansWeb Light" panose="020B0506030804020204" pitchFamily="34" charset="-78"/>
                          <a:cs typeface="IRANSansWeb Light" panose="020B0506030804020204" pitchFamily="34" charset="-78"/>
                        </a:rPr>
                        <a:t>Display Result</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936831144"/>
                  </a:ext>
                </a:extLst>
              </a:tr>
              <a:tr h="345808">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توضیحات</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800">
                          <a:effectLst/>
                          <a:latin typeface="IRANSansWeb Light" panose="020B0506030804020204" pitchFamily="34" charset="-78"/>
                          <a:cs typeface="IRANSansWeb Light" panose="020B0506030804020204" pitchFamily="34" charset="-78"/>
                        </a:rPr>
                        <a:t>نمایش نتایج عملیات های درخواست شده توسط کاربر</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058112330"/>
                  </a:ext>
                </a:extLst>
              </a:tr>
              <a:tr h="712171">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ورودی ها</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Available Park Places  / Reservation Result / </a:t>
                      </a:r>
                      <a:endParaRPr lang="en-US" sz="1600">
                        <a:effectLst/>
                        <a:latin typeface="IRANSansWeb Light" panose="020B0506030804020204" pitchFamily="34" charset="-78"/>
                        <a:cs typeface="IRANSansWeb Light" panose="020B0506030804020204" pitchFamily="34" charset="-78"/>
                      </a:endParaRPr>
                    </a:p>
                    <a:p>
                      <a:pPr marL="0" marR="0" algn="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Cancel Reservation Result</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305947222"/>
                  </a:ext>
                </a:extLst>
              </a:tr>
              <a:tr h="348052">
                <a:tc>
                  <a:txBody>
                    <a:bodyPr/>
                    <a:lstStyle/>
                    <a:p>
                      <a:pPr marL="0" marR="0" algn="ct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خروجی ها</a:t>
                      </a:r>
                      <a:endParaRPr lang="en-US" sz="16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en-US" sz="1800" dirty="0">
                          <a:effectLst/>
                          <a:latin typeface="IRANSansWeb Light" panose="020B0506030804020204" pitchFamily="34" charset="-78"/>
                          <a:cs typeface="IRANSansWeb Light" panose="020B0506030804020204" pitchFamily="34" charset="-78"/>
                        </a:rPr>
                        <a:t>Message</a:t>
                      </a:r>
                      <a:endParaRPr lang="en-US" sz="16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50990854"/>
                  </a:ext>
                </a:extLst>
              </a:tr>
            </a:tbl>
          </a:graphicData>
        </a:graphic>
      </p:graphicFrame>
      <p:sp>
        <p:nvSpPr>
          <p:cNvPr id="7" name="Slide Number Placeholder 6"/>
          <p:cNvSpPr>
            <a:spLocks noGrp="1"/>
          </p:cNvSpPr>
          <p:nvPr>
            <p:ph type="sldNum" sz="quarter" idx="12"/>
          </p:nvPr>
        </p:nvSpPr>
        <p:spPr/>
        <p:txBody>
          <a:bodyPr/>
          <a:lstStyle/>
          <a:p>
            <a:fld id="{F01B2A3E-0D4F-4E70-9B31-A4F4A2EE2EA4}" type="slidenum">
              <a:rPr lang="en-US" smtClean="0"/>
              <a:t>17</a:t>
            </a:fld>
            <a:endParaRPr lang="en-US"/>
          </a:p>
        </p:txBody>
      </p:sp>
    </p:spTree>
    <p:extLst>
      <p:ext uri="{BB962C8B-B14F-4D97-AF65-F5344CB8AC3E}">
        <p14:creationId xmlns:p14="http://schemas.microsoft.com/office/powerpoint/2010/main" val="2224811990"/>
      </p:ext>
    </p:extLst>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مدل تحلیل </a:t>
            </a:r>
            <a:r>
              <a:rPr lang="en-US" dirty="0" smtClean="0"/>
              <a:t>STD Diagram</a:t>
            </a:r>
            <a:endParaRPr lang="en-US" dirty="0"/>
          </a:p>
        </p:txBody>
      </p:sp>
      <p:pic>
        <p:nvPicPr>
          <p:cNvPr id="4" name="Picture 3"/>
          <p:cNvPicPr>
            <a:picLocks noChangeAspect="1"/>
          </p:cNvPicPr>
          <p:nvPr/>
        </p:nvPicPr>
        <p:blipFill>
          <a:blip r:embed="rId2"/>
          <a:stretch>
            <a:fillRect/>
          </a:stretch>
        </p:blipFill>
        <p:spPr>
          <a:xfrm>
            <a:off x="3897586" y="1838960"/>
            <a:ext cx="6291174" cy="4572000"/>
          </a:xfrm>
          <a:prstGeom prst="rect">
            <a:avLst/>
          </a:prstGeom>
        </p:spPr>
      </p:pic>
      <p:sp>
        <p:nvSpPr>
          <p:cNvPr id="3" name="Text Placeholder 2"/>
          <p:cNvSpPr>
            <a:spLocks noGrp="1"/>
          </p:cNvSpPr>
          <p:nvPr>
            <p:ph type="body" sz="quarter" idx="11"/>
          </p:nvPr>
        </p:nvSpPr>
        <p:spPr>
          <a:xfrm>
            <a:off x="284480" y="1838960"/>
            <a:ext cx="11572239" cy="4572000"/>
          </a:xfrm>
        </p:spPr>
        <p:txBody>
          <a:bodyPr/>
          <a:lstStyle/>
          <a:p>
            <a:r>
              <a:rPr lang="fa-IR" dirty="0" smtClean="0"/>
              <a:t> </a:t>
            </a:r>
            <a:endParaRPr lang="en-US" dirty="0"/>
          </a:p>
        </p:txBody>
      </p:sp>
      <p:sp>
        <p:nvSpPr>
          <p:cNvPr id="5" name="Slide Number Placeholder 4"/>
          <p:cNvSpPr>
            <a:spLocks noGrp="1"/>
          </p:cNvSpPr>
          <p:nvPr>
            <p:ph type="sldNum" sz="quarter" idx="12"/>
          </p:nvPr>
        </p:nvSpPr>
        <p:spPr/>
        <p:txBody>
          <a:bodyPr/>
          <a:lstStyle/>
          <a:p>
            <a:fld id="{F01B2A3E-0D4F-4E70-9B31-A4F4A2EE2EA4}" type="slidenum">
              <a:rPr lang="en-US" smtClean="0"/>
              <a:t>18</a:t>
            </a:fld>
            <a:endParaRPr lang="en-US"/>
          </a:p>
        </p:txBody>
      </p:sp>
    </p:spTree>
    <p:extLst>
      <p:ext uri="{BB962C8B-B14F-4D97-AF65-F5344CB8AC3E}">
        <p14:creationId xmlns:p14="http://schemas.microsoft.com/office/powerpoint/2010/main" val="3691008692"/>
      </p:ext>
    </p:extLst>
  </p:cSld>
  <p:clrMapOvr>
    <a:masterClrMapping/>
  </p:clrMapOvr>
  <p:transition spd="slow">
    <p:push dir="u"/>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تبدیل مدل تحلیل به طراحی (ساختار سلسله مراتبی)</a:t>
            </a:r>
            <a:endParaRPr lang="en-US" dirty="0"/>
          </a:p>
        </p:txBody>
      </p:sp>
      <p:pic>
        <p:nvPicPr>
          <p:cNvPr id="4" name="Picture 3"/>
          <p:cNvPicPr>
            <a:picLocks noChangeAspect="1"/>
          </p:cNvPicPr>
          <p:nvPr/>
        </p:nvPicPr>
        <p:blipFill>
          <a:blip r:embed="rId2"/>
          <a:stretch>
            <a:fillRect/>
          </a:stretch>
        </p:blipFill>
        <p:spPr>
          <a:xfrm>
            <a:off x="2683697" y="1973306"/>
            <a:ext cx="6763641" cy="4318567"/>
          </a:xfrm>
          <a:prstGeom prst="rect">
            <a:avLst/>
          </a:prstGeom>
        </p:spPr>
      </p:pic>
      <p:sp>
        <p:nvSpPr>
          <p:cNvPr id="3" name="Text Placeholder 2"/>
          <p:cNvSpPr>
            <a:spLocks noGrp="1"/>
          </p:cNvSpPr>
          <p:nvPr>
            <p:ph type="body" sz="quarter" idx="11"/>
          </p:nvPr>
        </p:nvSpPr>
        <p:spPr/>
        <p:txBody>
          <a:bodyPr/>
          <a:lstStyle/>
          <a:p>
            <a:r>
              <a:rPr lang="fa-IR" dirty="0" smtClean="0"/>
              <a:t> </a:t>
            </a:r>
            <a:endParaRPr lang="en-US" dirty="0"/>
          </a:p>
        </p:txBody>
      </p:sp>
      <p:sp>
        <p:nvSpPr>
          <p:cNvPr id="5" name="Slide Number Placeholder 4"/>
          <p:cNvSpPr>
            <a:spLocks noGrp="1"/>
          </p:cNvSpPr>
          <p:nvPr>
            <p:ph type="sldNum" sz="quarter" idx="12"/>
          </p:nvPr>
        </p:nvSpPr>
        <p:spPr/>
        <p:txBody>
          <a:bodyPr/>
          <a:lstStyle/>
          <a:p>
            <a:fld id="{F01B2A3E-0D4F-4E70-9B31-A4F4A2EE2EA4}" type="slidenum">
              <a:rPr lang="en-US" smtClean="0"/>
              <a:t>19</a:t>
            </a:fld>
            <a:endParaRPr lang="en-US"/>
          </a:p>
        </p:txBody>
      </p:sp>
    </p:spTree>
    <p:extLst>
      <p:ext uri="{BB962C8B-B14F-4D97-AF65-F5344CB8AC3E}">
        <p14:creationId xmlns:p14="http://schemas.microsoft.com/office/powerpoint/2010/main" val="3416480913"/>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74320" y="546110"/>
            <a:ext cx="11582400" cy="523220"/>
          </a:xfrm>
          <a:prstGeom prst="rect">
            <a:avLst/>
          </a:prstGeom>
          <a:noFill/>
        </p:spPr>
        <p:txBody>
          <a:bodyPr wrap="square" rtlCol="0">
            <a:spAutoFit/>
          </a:bodyPr>
          <a:lstStyle/>
          <a:p>
            <a:pPr algn="r" rtl="1"/>
            <a:r>
              <a:rPr lang="fa-IR" sz="2800" dirty="0" smtClean="0">
                <a:latin typeface="IRANSansWeb Medium" panose="020B0506030804020204" pitchFamily="34" charset="-78"/>
                <a:cs typeface="IRANSansWeb Medium" panose="020B0506030804020204" pitchFamily="34" charset="-78"/>
              </a:rPr>
              <a:t>فهرست مطالب</a:t>
            </a:r>
            <a:endParaRPr lang="en-US" sz="2800" dirty="0" smtClean="0">
              <a:latin typeface="IRANSansWeb Medium" panose="020B0506030804020204" pitchFamily="34" charset="-78"/>
              <a:cs typeface="IRANSansWeb Medium" panose="020B0506030804020204" pitchFamily="34" charset="-78"/>
            </a:endParaRPr>
          </a:p>
        </p:txBody>
      </p:sp>
      <p:sp>
        <p:nvSpPr>
          <p:cNvPr id="3" name="TextBox 2"/>
          <p:cNvSpPr txBox="1"/>
          <p:nvPr/>
        </p:nvSpPr>
        <p:spPr>
          <a:xfrm>
            <a:off x="274320" y="2032000"/>
            <a:ext cx="11582400" cy="3924151"/>
          </a:xfrm>
          <a:prstGeom prst="rect">
            <a:avLst/>
          </a:prstGeom>
          <a:noFill/>
        </p:spPr>
        <p:txBody>
          <a:bodyPr wrap="square" rtlCol="0">
            <a:spAutoFit/>
          </a:bodyPr>
          <a:lstStyle/>
          <a:p>
            <a:pPr marL="342900" indent="-342900" algn="r" rtl="1">
              <a:lnSpc>
                <a:spcPct val="150000"/>
              </a:lnSpc>
              <a:buFont typeface="Arial" panose="020B0604020202020204" pitchFamily="34" charset="0"/>
              <a:buChar char="•"/>
            </a:pPr>
            <a:r>
              <a:rPr lang="fa-IR" sz="2400" dirty="0" smtClean="0">
                <a:latin typeface="IRANSansWeb Light" panose="020B0506030804020204" pitchFamily="34" charset="-78"/>
                <a:cs typeface="IRANSansWeb Light" panose="020B0506030804020204" pitchFamily="34" charset="-78"/>
              </a:rPr>
              <a:t>معرفی سیستم</a:t>
            </a:r>
          </a:p>
          <a:p>
            <a:pPr marL="342900" indent="-342900" algn="r" rtl="1">
              <a:lnSpc>
                <a:spcPct val="150000"/>
              </a:lnSpc>
              <a:buFont typeface="Arial" panose="020B0604020202020204" pitchFamily="34" charset="0"/>
              <a:buChar char="•"/>
            </a:pPr>
            <a:r>
              <a:rPr lang="fa-IR" sz="2400" dirty="0" smtClean="0">
                <a:latin typeface="IRANSansWeb Light" panose="020B0506030804020204" pitchFamily="34" charset="-78"/>
                <a:cs typeface="IRANSansWeb Light" panose="020B0506030804020204" pitchFamily="34" charset="-78"/>
              </a:rPr>
              <a:t>گزارشات امکان سنجی پروژه</a:t>
            </a:r>
          </a:p>
          <a:p>
            <a:pPr marL="342900" indent="-342900" algn="r" rtl="1">
              <a:lnSpc>
                <a:spcPct val="150000"/>
              </a:lnSpc>
              <a:buFont typeface="Arial" panose="020B0604020202020204" pitchFamily="34" charset="0"/>
              <a:buChar char="•"/>
            </a:pPr>
            <a:r>
              <a:rPr lang="fa-IR" sz="2400" dirty="0" smtClean="0">
                <a:latin typeface="IRANSansWeb Light" panose="020B0506030804020204" pitchFamily="34" charset="-78"/>
                <a:cs typeface="IRANSansWeb Light" panose="020B0506030804020204" pitchFamily="34" charset="-78"/>
              </a:rPr>
              <a:t>مدل های تحلیل سیستم</a:t>
            </a:r>
          </a:p>
          <a:p>
            <a:pPr marL="342900" indent="-342900" algn="r" rtl="1">
              <a:lnSpc>
                <a:spcPct val="150000"/>
              </a:lnSpc>
              <a:buFont typeface="Arial" panose="020B0604020202020204" pitchFamily="34" charset="0"/>
              <a:buChar char="•"/>
            </a:pPr>
            <a:r>
              <a:rPr lang="fa-IR" sz="2400" dirty="0" smtClean="0">
                <a:latin typeface="IRANSansWeb Light" panose="020B0506030804020204" pitchFamily="34" charset="-78"/>
                <a:cs typeface="IRANSansWeb Light" panose="020B0506030804020204" pitchFamily="34" charset="-78"/>
              </a:rPr>
              <a:t>تبدیل مدل تحلیل به طراحی (ساختار سلسله مراتبی)</a:t>
            </a:r>
          </a:p>
          <a:p>
            <a:pPr marL="342900" indent="-342900" algn="r" rtl="1">
              <a:lnSpc>
                <a:spcPct val="150000"/>
              </a:lnSpc>
              <a:buFont typeface="Arial" panose="020B0604020202020204" pitchFamily="34" charset="0"/>
              <a:buChar char="•"/>
            </a:pPr>
            <a:r>
              <a:rPr lang="fa-IR" sz="2400" dirty="0" smtClean="0">
                <a:latin typeface="IRANSansWeb Light" panose="020B0506030804020204" pitchFamily="34" charset="-78"/>
                <a:cs typeface="IRANSansWeb Light" panose="020B0506030804020204" pitchFamily="34" charset="-78"/>
              </a:rPr>
              <a:t>ماژول های سیستم مدیریت پارکینگ</a:t>
            </a:r>
          </a:p>
          <a:p>
            <a:pPr marL="342900" indent="-342900" algn="r" rtl="1">
              <a:lnSpc>
                <a:spcPct val="150000"/>
              </a:lnSpc>
              <a:buFont typeface="Arial" panose="020B0604020202020204" pitchFamily="34" charset="0"/>
              <a:buChar char="•"/>
            </a:pPr>
            <a:r>
              <a:rPr lang="fa-IR" sz="2400" dirty="0" smtClean="0">
                <a:latin typeface="IRANSansWeb Light" panose="020B0506030804020204" pitchFamily="34" charset="-78"/>
                <a:cs typeface="IRANSansWeb Light" panose="020B0506030804020204" pitchFamily="34" charset="-78"/>
              </a:rPr>
              <a:t>روش های تست نرم افزار</a:t>
            </a:r>
          </a:p>
          <a:p>
            <a:pPr marL="342900" indent="-342900" algn="r" rtl="1">
              <a:lnSpc>
                <a:spcPct val="150000"/>
              </a:lnSpc>
              <a:buFont typeface="Arial" panose="020B0604020202020204" pitchFamily="34" charset="0"/>
              <a:buChar char="•"/>
            </a:pPr>
            <a:r>
              <a:rPr lang="fa-IR" sz="2400" dirty="0" smtClean="0">
                <a:latin typeface="IRANSansWeb Light" panose="020B0506030804020204" pitchFamily="34" charset="-78"/>
                <a:cs typeface="IRANSansWeb Light" panose="020B0506030804020204" pitchFamily="34" charset="-78"/>
              </a:rPr>
              <a:t>نگهداری</a:t>
            </a:r>
            <a:endParaRPr lang="en-US" sz="2400" dirty="0" smtClean="0">
              <a:latin typeface="IRANSansWeb Light" panose="020B0506030804020204" pitchFamily="34" charset="-78"/>
              <a:cs typeface="IRANSansWeb Light" panose="020B0506030804020204" pitchFamily="34" charset="-78"/>
            </a:endParaRPr>
          </a:p>
        </p:txBody>
      </p:sp>
      <p:sp>
        <p:nvSpPr>
          <p:cNvPr id="4" name="Slide Number Placeholder 3"/>
          <p:cNvSpPr>
            <a:spLocks noGrp="1"/>
          </p:cNvSpPr>
          <p:nvPr>
            <p:ph type="sldNum" sz="quarter" idx="12"/>
          </p:nvPr>
        </p:nvSpPr>
        <p:spPr/>
        <p:txBody>
          <a:bodyPr/>
          <a:lstStyle/>
          <a:p>
            <a:fld id="{F01B2A3E-0D4F-4E70-9B31-A4F4A2EE2EA4}" type="slidenum">
              <a:rPr lang="en-US" smtClean="0"/>
              <a:t>2</a:t>
            </a:fld>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6320" y="2284542"/>
            <a:ext cx="3419065" cy="3419065"/>
          </a:xfrm>
          <a:prstGeom prst="rect">
            <a:avLst/>
          </a:prstGeom>
        </p:spPr>
      </p:pic>
    </p:spTree>
    <p:extLst>
      <p:ext uri="{BB962C8B-B14F-4D97-AF65-F5344CB8AC3E}">
        <p14:creationId xmlns:p14="http://schemas.microsoft.com/office/powerpoint/2010/main" val="39314959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right)">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right)">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right)">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right)">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right)">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right)">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2"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wipe(right)">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ماژول های سیستم مدیریت پارکینگ</a:t>
            </a:r>
            <a:endParaRPr lang="en-US" dirty="0"/>
          </a:p>
        </p:txBody>
      </p:sp>
      <p:sp>
        <p:nvSpPr>
          <p:cNvPr id="3" name="Text Placeholder 2"/>
          <p:cNvSpPr>
            <a:spLocks noGrp="1"/>
          </p:cNvSpPr>
          <p:nvPr>
            <p:ph type="body" sz="quarter" idx="11"/>
          </p:nvPr>
        </p:nvSpPr>
        <p:spPr/>
        <p:txBody>
          <a:bodyPr/>
          <a:lstStyle/>
          <a:p>
            <a:pPr>
              <a:lnSpc>
                <a:spcPct val="150000"/>
              </a:lnSpc>
            </a:pPr>
            <a:r>
              <a:rPr lang="fa-IR" dirty="0" smtClean="0"/>
              <a:t>لیست ماژول ها</a:t>
            </a:r>
          </a:p>
          <a:p>
            <a:pPr marL="342900" indent="-342900">
              <a:lnSpc>
                <a:spcPct val="150000"/>
              </a:lnSpc>
              <a:buFont typeface="Arial" panose="020B0604020202020204" pitchFamily="34" charset="0"/>
              <a:buChar char="•"/>
            </a:pPr>
            <a:r>
              <a:rPr lang="en-US" dirty="0" smtClean="0"/>
              <a:t> Authorization</a:t>
            </a:r>
            <a:r>
              <a:rPr lang="fa-IR" dirty="0" smtClean="0"/>
              <a:t> (شامل توابع </a:t>
            </a:r>
            <a:r>
              <a:rPr lang="en-US" dirty="0" smtClean="0"/>
              <a:t>Login, Register</a:t>
            </a:r>
            <a:r>
              <a:rPr lang="fa-IR" dirty="0" smtClean="0"/>
              <a:t>)</a:t>
            </a:r>
            <a:endParaRPr lang="en-US" dirty="0" smtClean="0"/>
          </a:p>
          <a:p>
            <a:pPr marL="342900" indent="-342900">
              <a:lnSpc>
                <a:spcPct val="150000"/>
              </a:lnSpc>
              <a:buFont typeface="Arial" panose="020B0604020202020204" pitchFamily="34" charset="0"/>
              <a:buChar char="•"/>
            </a:pPr>
            <a:r>
              <a:rPr lang="en-US" dirty="0" smtClean="0"/>
              <a:t>Reservation</a:t>
            </a:r>
            <a:r>
              <a:rPr lang="fa-IR" dirty="0" smtClean="0"/>
              <a:t> (شامل توابع </a:t>
            </a:r>
            <a:r>
              <a:rPr lang="en-US" dirty="0" smtClean="0"/>
              <a:t>Search, </a:t>
            </a:r>
            <a:r>
              <a:rPr lang="en-US" dirty="0" err="1" smtClean="0"/>
              <a:t>GetServiceInfo</a:t>
            </a:r>
            <a:r>
              <a:rPr lang="en-US" dirty="0" smtClean="0"/>
              <a:t>, </a:t>
            </a:r>
            <a:r>
              <a:rPr lang="en-US" dirty="0" err="1" smtClean="0"/>
              <a:t>MakeReservation</a:t>
            </a:r>
            <a:r>
              <a:rPr lang="en-US" dirty="0" smtClean="0"/>
              <a:t>, </a:t>
            </a:r>
            <a:r>
              <a:rPr lang="en-US" dirty="0" err="1" smtClean="0"/>
              <a:t>CancelReserve</a:t>
            </a:r>
            <a:r>
              <a:rPr lang="fa-IR" dirty="0" smtClean="0"/>
              <a:t>)</a:t>
            </a:r>
            <a:endParaRPr lang="en-US" dirty="0" smtClean="0"/>
          </a:p>
          <a:p>
            <a:pPr marL="342900" indent="-342900">
              <a:lnSpc>
                <a:spcPct val="150000"/>
              </a:lnSpc>
              <a:buFont typeface="Arial" panose="020B0604020202020204" pitchFamily="34" charset="0"/>
              <a:buChar char="•"/>
            </a:pPr>
            <a:r>
              <a:rPr lang="en-US" dirty="0" smtClean="0"/>
              <a:t>Payment</a:t>
            </a:r>
            <a:r>
              <a:rPr lang="fa-IR" dirty="0" smtClean="0"/>
              <a:t> (شامل توابع </a:t>
            </a:r>
            <a:r>
              <a:rPr lang="en-US" dirty="0" err="1" smtClean="0"/>
              <a:t>StartPay</a:t>
            </a:r>
            <a:r>
              <a:rPr lang="en-US" dirty="0" smtClean="0"/>
              <a:t>, </a:t>
            </a:r>
            <a:r>
              <a:rPr lang="en-US" dirty="0" err="1" smtClean="0"/>
              <a:t>PayByWallet</a:t>
            </a:r>
            <a:r>
              <a:rPr lang="en-US" dirty="0" smtClean="0"/>
              <a:t>, </a:t>
            </a:r>
            <a:r>
              <a:rPr lang="en-US" dirty="0" err="1" smtClean="0"/>
              <a:t>PayByCreditCard</a:t>
            </a:r>
            <a:r>
              <a:rPr lang="en-US" dirty="0" smtClean="0"/>
              <a:t>, Refund</a:t>
            </a:r>
            <a:r>
              <a:rPr lang="fa-IR" dirty="0" smtClean="0"/>
              <a:t>)</a:t>
            </a:r>
            <a:endParaRPr lang="en-US" dirty="0" smtClean="0"/>
          </a:p>
          <a:p>
            <a:pPr marL="342900" indent="-342900">
              <a:lnSpc>
                <a:spcPct val="150000"/>
              </a:lnSpc>
              <a:buFont typeface="Arial" panose="020B0604020202020204" pitchFamily="34" charset="0"/>
              <a:buChar char="•"/>
            </a:pPr>
            <a:r>
              <a:rPr lang="en-US" dirty="0" smtClean="0"/>
              <a:t>User</a:t>
            </a:r>
            <a:r>
              <a:rPr lang="fa-IR" dirty="0" smtClean="0"/>
              <a:t> (شامل توبع </a:t>
            </a:r>
            <a:r>
              <a:rPr lang="en-US" dirty="0" err="1" smtClean="0"/>
              <a:t>GetCredit</a:t>
            </a:r>
            <a:r>
              <a:rPr lang="en-US" dirty="0" smtClean="0"/>
              <a:t>, </a:t>
            </a:r>
            <a:r>
              <a:rPr lang="en-US" dirty="0" err="1" smtClean="0"/>
              <a:t>OrderDetails</a:t>
            </a:r>
            <a:r>
              <a:rPr lang="en-US" dirty="0" smtClean="0"/>
              <a:t>,</a:t>
            </a:r>
            <a:r>
              <a:rPr lang="en-US" dirty="0"/>
              <a:t> </a:t>
            </a:r>
            <a:r>
              <a:rPr lang="en-US" dirty="0" err="1" smtClean="0"/>
              <a:t>EditProfile</a:t>
            </a:r>
            <a:r>
              <a:rPr lang="en-US" dirty="0" smtClean="0"/>
              <a:t>, </a:t>
            </a:r>
            <a:r>
              <a:rPr lang="en-US" dirty="0" err="1" smtClean="0"/>
              <a:t>PostReport</a:t>
            </a:r>
            <a:r>
              <a:rPr lang="fa-IR" dirty="0" smtClean="0"/>
              <a:t>)</a:t>
            </a:r>
          </a:p>
        </p:txBody>
      </p:sp>
      <p:sp>
        <p:nvSpPr>
          <p:cNvPr id="4" name="Slide Number Placeholder 3"/>
          <p:cNvSpPr>
            <a:spLocks noGrp="1"/>
          </p:cNvSpPr>
          <p:nvPr>
            <p:ph type="sldNum" sz="quarter" idx="12"/>
          </p:nvPr>
        </p:nvSpPr>
        <p:spPr/>
        <p:txBody>
          <a:bodyPr/>
          <a:lstStyle/>
          <a:p>
            <a:fld id="{F01B2A3E-0D4F-4E70-9B31-A4F4A2EE2EA4}" type="slidenum">
              <a:rPr lang="en-US" smtClean="0"/>
              <a:t>20</a:t>
            </a:fld>
            <a:endParaRPr lang="en-US"/>
          </a:p>
        </p:txBody>
      </p:sp>
    </p:spTree>
    <p:extLst>
      <p:ext uri="{BB962C8B-B14F-4D97-AF65-F5344CB8AC3E}">
        <p14:creationId xmlns:p14="http://schemas.microsoft.com/office/powerpoint/2010/main" val="910250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right)">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right)">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wipe(right)">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wipe(right)">
                                      <p:cBhvr>
                                        <p:cTn id="2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b="1" dirty="0"/>
              <a:t>توضیحات مربوط </a:t>
            </a:r>
            <a:r>
              <a:rPr lang="fa-IR" b="1" dirty="0" smtClean="0"/>
              <a:t>به </a:t>
            </a:r>
            <a:r>
              <a:rPr lang="fa-IR" b="1" dirty="0"/>
              <a:t>ماژول ها</a:t>
            </a:r>
            <a:endParaRPr lang="en-US" b="1" dirty="0"/>
          </a:p>
        </p:txBody>
      </p:sp>
      <p:sp>
        <p:nvSpPr>
          <p:cNvPr id="3" name="Text Placeholder 2"/>
          <p:cNvSpPr>
            <a:spLocks noGrp="1"/>
          </p:cNvSpPr>
          <p:nvPr>
            <p:ph type="body" sz="quarter" idx="11"/>
          </p:nvPr>
        </p:nvSpPr>
        <p:spPr/>
        <p:txBody>
          <a:bodyPr/>
          <a:lstStyle/>
          <a:p>
            <a:r>
              <a:rPr lang="fa-IR" dirty="0" smtClean="0"/>
              <a:t>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655815557"/>
              </p:ext>
            </p:extLst>
          </p:nvPr>
        </p:nvGraphicFramePr>
        <p:xfrm>
          <a:off x="1087120" y="1661356"/>
          <a:ext cx="10099038" cy="4785184"/>
        </p:xfrm>
        <a:graphic>
          <a:graphicData uri="http://schemas.openxmlformats.org/drawingml/2006/table">
            <a:tbl>
              <a:tblPr rtl="1" firstRow="1" firstCol="1" bandRow="1">
                <a:tableStyleId>{93296810-A885-4BE3-A3E7-6D5BEEA58F35}</a:tableStyleId>
              </a:tblPr>
              <a:tblGrid>
                <a:gridCol w="2172037">
                  <a:extLst>
                    <a:ext uri="{9D8B030D-6E8A-4147-A177-3AD203B41FA5}">
                      <a16:colId xmlns:a16="http://schemas.microsoft.com/office/drawing/2014/main" val="2737285115"/>
                    </a:ext>
                  </a:extLst>
                </a:gridCol>
                <a:gridCol w="7927001">
                  <a:extLst>
                    <a:ext uri="{9D8B030D-6E8A-4147-A177-3AD203B41FA5}">
                      <a16:colId xmlns:a16="http://schemas.microsoft.com/office/drawing/2014/main" val="55568187"/>
                    </a:ext>
                  </a:extLst>
                </a:gridCol>
              </a:tblGrid>
              <a:tr h="908265">
                <a:tc gridSpan="2">
                  <a:txBody>
                    <a:bodyPr/>
                    <a:lstStyle/>
                    <a:p>
                      <a:pPr marL="0" marR="0" algn="ctr" rtl="1">
                        <a:lnSpc>
                          <a:spcPct val="107000"/>
                        </a:lnSpc>
                        <a:spcBef>
                          <a:spcPts val="0"/>
                        </a:spcBef>
                        <a:spcAft>
                          <a:spcPts val="0"/>
                        </a:spcAft>
                      </a:pPr>
                      <a:r>
                        <a:rPr lang="fa-IR" sz="2000">
                          <a:effectLst/>
                          <a:latin typeface="IRANSansWeb Light" panose="020B0506030804020204" pitchFamily="34" charset="-78"/>
                          <a:cs typeface="IRANSansWeb Light" panose="020B0506030804020204" pitchFamily="34" charset="-78"/>
                        </a:rPr>
                        <a:t>ماژول </a:t>
                      </a:r>
                      <a:r>
                        <a:rPr lang="en-US" sz="2000">
                          <a:effectLst/>
                          <a:latin typeface="IRANSansWeb Light" panose="020B0506030804020204" pitchFamily="34" charset="-78"/>
                          <a:cs typeface="IRANSansWeb Light" panose="020B0506030804020204" pitchFamily="34" charset="-78"/>
                        </a:rPr>
                        <a:t>Authorization</a:t>
                      </a:r>
                      <a:endParaRPr lang="en-US" sz="16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fa-IR" sz="1800">
                          <a:effectLst/>
                          <a:latin typeface="IRANSansWeb Light" panose="020B0506030804020204" pitchFamily="34" charset="-78"/>
                          <a:cs typeface="IRANSansWeb Light" panose="020B0506030804020204" pitchFamily="34" charset="-78"/>
                        </a:rPr>
                        <a:t>این ماژول شامل توابع احراز هویت است. عملیات هایی مانند ورود به سیستم و ثبت نام در سیستم توسط این ماژول انجام می شود.</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508338371"/>
                  </a:ext>
                </a:extLst>
              </a:tr>
              <a:tr h="1915238">
                <a:tc>
                  <a:txBody>
                    <a:bodyPr/>
                    <a:lstStyle/>
                    <a:p>
                      <a:pPr marL="0" marR="0" algn="ctr" rtl="1">
                        <a:lnSpc>
                          <a:spcPct val="107000"/>
                        </a:lnSpc>
                        <a:spcBef>
                          <a:spcPts val="0"/>
                        </a:spcBef>
                        <a:spcAft>
                          <a:spcPts val="0"/>
                        </a:spcAft>
                      </a:pPr>
                      <a:r>
                        <a:rPr lang="fa-IR" sz="2000">
                          <a:effectLst/>
                          <a:latin typeface="IRANSansWeb Light" panose="020B0506030804020204" pitchFamily="34" charset="-78"/>
                          <a:cs typeface="IRANSansWeb Light" panose="020B0506030804020204" pitchFamily="34" charset="-78"/>
                        </a:rPr>
                        <a:t>تابع </a:t>
                      </a:r>
                      <a:r>
                        <a:rPr lang="en-US" sz="2000">
                          <a:effectLst/>
                          <a:latin typeface="IRANSansWeb Light" panose="020B0506030804020204" pitchFamily="34" charset="-78"/>
                          <a:cs typeface="IRANSansWeb Light" panose="020B0506030804020204" pitchFamily="34" charset="-78"/>
                        </a:rPr>
                        <a:t>Login</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2000">
                          <a:effectLst/>
                          <a:latin typeface="IRANSansWeb Light" panose="020B0506030804020204" pitchFamily="34" charset="-78"/>
                          <a:cs typeface="IRANSansWeb Light" panose="020B0506030804020204" pitchFamily="34" charset="-78"/>
                        </a:rPr>
                        <a:t>این تابع ایمیل و کلمه عبور را از کاربر به عنوان ورودی گرفته و در صورت صحیح بودن اطلاعات وارد شده، اجازه ورود را به کاربر می دهد. در صورت خالی گذاشتن هر یک از پارامتر های ورودی توسط کاربر، سیستم  پیغام خطا به کاربر می گرداند. همچنان در صورتی که تعداد دفعات ورود ناموفق توسط کاربر از تعداد مشخصی بیشتر شود، کاربر برای مدت مشخصی از سایت اخراج می شود.</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318204153"/>
                  </a:ext>
                </a:extLst>
              </a:tr>
              <a:tr h="1915238">
                <a:tc>
                  <a:txBody>
                    <a:bodyPr/>
                    <a:lstStyle/>
                    <a:p>
                      <a:pPr marL="0" marR="0" algn="ctr" rtl="1">
                        <a:lnSpc>
                          <a:spcPct val="107000"/>
                        </a:lnSpc>
                        <a:spcBef>
                          <a:spcPts val="0"/>
                        </a:spcBef>
                        <a:spcAft>
                          <a:spcPts val="0"/>
                        </a:spcAft>
                      </a:pPr>
                      <a:r>
                        <a:rPr lang="fa-IR" sz="2000">
                          <a:effectLst/>
                          <a:latin typeface="IRANSansWeb Light" panose="020B0506030804020204" pitchFamily="34" charset="-78"/>
                          <a:cs typeface="IRANSansWeb Light" panose="020B0506030804020204" pitchFamily="34" charset="-78"/>
                        </a:rPr>
                        <a:t>تابع </a:t>
                      </a:r>
                      <a:r>
                        <a:rPr lang="en-US" sz="2000">
                          <a:effectLst/>
                          <a:latin typeface="IRANSansWeb Light" panose="020B0506030804020204" pitchFamily="34" charset="-78"/>
                          <a:cs typeface="IRANSansWeb Light" panose="020B0506030804020204" pitchFamily="34" charset="-78"/>
                        </a:rPr>
                        <a:t>Register</a:t>
                      </a:r>
                      <a:endParaRPr lang="en-US" sz="16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2000" dirty="0">
                          <a:effectLst/>
                          <a:latin typeface="IRANSansWeb Light" panose="020B0506030804020204" pitchFamily="34" charset="-78"/>
                          <a:cs typeface="IRANSansWeb Light" panose="020B0506030804020204" pitchFamily="34" charset="-78"/>
                        </a:rPr>
                        <a:t>این تابع ایمیل و کلمه عبور و تکرار کلمه عبور وارد شده توسط کاربر را به عنوان ورودی گرفته و در صورتی که کلمه عبور وارد شده با تکرار کلمه عبور تطابق داشته باشد و ایمیل کاربر از قبل در پایگاه داده وجود نداشته باشد، ثبت نام کاربر را انجام داده و رکورد مربوط به کاربر را در پایگاه داده وارد می کند. در غیر اینصورت به کاربر پیغام خطای مناسب را نمایش می دهد.</a:t>
                      </a:r>
                      <a:endParaRPr lang="en-US" sz="16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2422698877"/>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21</a:t>
            </a:fld>
            <a:endParaRPr lang="en-US"/>
          </a:p>
        </p:txBody>
      </p:sp>
    </p:spTree>
    <p:extLst>
      <p:ext uri="{BB962C8B-B14F-4D97-AF65-F5344CB8AC3E}">
        <p14:creationId xmlns:p14="http://schemas.microsoft.com/office/powerpoint/2010/main" val="674630065"/>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b="1" dirty="0" smtClean="0"/>
              <a:t>توضیحات مربوط به ماژول ها</a:t>
            </a:r>
            <a:endParaRPr lang="en-US" b="1" dirty="0" smtClean="0"/>
          </a:p>
          <a:p>
            <a:endParaRPr lang="en-US" dirty="0"/>
          </a:p>
        </p:txBody>
      </p:sp>
      <p:sp>
        <p:nvSpPr>
          <p:cNvPr id="3" name="Text Placeholder 2"/>
          <p:cNvSpPr>
            <a:spLocks noGrp="1"/>
          </p:cNvSpPr>
          <p:nvPr>
            <p:ph type="body" sz="quarter" idx="11"/>
          </p:nvPr>
        </p:nvSpPr>
        <p:spPr/>
        <p:txBody>
          <a:bodyPr/>
          <a:lstStyle/>
          <a:p>
            <a:r>
              <a:rPr lang="fa-IR" dirty="0" smtClean="0"/>
              <a:t>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671669421"/>
              </p:ext>
            </p:extLst>
          </p:nvPr>
        </p:nvGraphicFramePr>
        <p:xfrm>
          <a:off x="873760" y="1768775"/>
          <a:ext cx="10226038" cy="4642185"/>
        </p:xfrm>
        <a:graphic>
          <a:graphicData uri="http://schemas.openxmlformats.org/drawingml/2006/table">
            <a:tbl>
              <a:tblPr rtl="1" firstRow="1" firstCol="1" bandRow="1">
                <a:tableStyleId>{93296810-A885-4BE3-A3E7-6D5BEEA58F35}</a:tableStyleId>
              </a:tblPr>
              <a:tblGrid>
                <a:gridCol w="2199350">
                  <a:extLst>
                    <a:ext uri="{9D8B030D-6E8A-4147-A177-3AD203B41FA5}">
                      <a16:colId xmlns:a16="http://schemas.microsoft.com/office/drawing/2014/main" val="3780067171"/>
                    </a:ext>
                  </a:extLst>
                </a:gridCol>
                <a:gridCol w="8026688">
                  <a:extLst>
                    <a:ext uri="{9D8B030D-6E8A-4147-A177-3AD203B41FA5}">
                      <a16:colId xmlns:a16="http://schemas.microsoft.com/office/drawing/2014/main" val="2581653737"/>
                    </a:ext>
                  </a:extLst>
                </a:gridCol>
              </a:tblGrid>
              <a:tr h="728361">
                <a:tc gridSpan="2">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ماژول </a:t>
                      </a:r>
                      <a:r>
                        <a:rPr lang="en-US" sz="1600">
                          <a:effectLst/>
                          <a:latin typeface="IRANSansWeb Light" panose="020B0506030804020204" pitchFamily="34" charset="-78"/>
                          <a:cs typeface="IRANSansWeb Light" panose="020B0506030804020204" pitchFamily="34" charset="-78"/>
                        </a:rPr>
                        <a:t>Reservation</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در این ماژول توابع مربوط به رزرواسیون قرار دارد که کاربر می تواند مکان های پارک نزدیک موقعیت مورد نطرش را جستجو کرده و اطلاعات مروبوط به یک مکان پارک را دریافت نماید ورزروی را انجام داده ویا آن را لغو نماید.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1399629245"/>
                  </a:ext>
                </a:extLst>
              </a:tr>
              <a:tr h="536624">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تابع </a:t>
                      </a:r>
                      <a:r>
                        <a:rPr lang="en-US" sz="1600">
                          <a:effectLst/>
                          <a:latin typeface="IRANSansWeb Light" panose="020B0506030804020204" pitchFamily="34" charset="-78"/>
                          <a:cs typeface="IRANSansWeb Light" panose="020B0506030804020204" pitchFamily="34" charset="-78"/>
                        </a:rPr>
                        <a:t>Search</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این تابع موقعیت کاربر و زمان فعلی را به عنوان پارامتر های ورودی گرفته و به جستجوی محل های پارک نزدیک می پردازد. سپس محل های پارک نزدیک را که قابل رزرو هستند را در لیستی اضافه کرده و به کاربر بر می گرداند.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13661046"/>
                  </a:ext>
                </a:extLst>
              </a:tr>
              <a:tr h="536624">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تابع </a:t>
                      </a:r>
                      <a:r>
                        <a:rPr lang="en-US" sz="1600">
                          <a:effectLst/>
                          <a:latin typeface="IRANSansWeb Light" panose="020B0506030804020204" pitchFamily="34" charset="-78"/>
                          <a:cs typeface="IRANSansWeb Light" panose="020B0506030804020204" pitchFamily="34" charset="-78"/>
                        </a:rPr>
                        <a:t>GetServiceInfo</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این تابع مکان پارک مورد نظر کاربر و زمان شروع و پایان رزرو مورد درخواست کاربر را به عنوان ورودی گرفته و در صورتی که مکان پارک طبق شرایط داده شده قابل رزرو باشد، قیمت رزرو برگردانده می شود در غیر اینصورت </a:t>
                      </a:r>
                      <a:r>
                        <a:rPr lang="en-US" sz="1600">
                          <a:effectLst/>
                          <a:latin typeface="IRANSansWeb Light" panose="020B0506030804020204" pitchFamily="34" charset="-78"/>
                          <a:cs typeface="IRANSansWeb Light" panose="020B0506030804020204" pitchFamily="34" charset="-78"/>
                        </a:rPr>
                        <a:t>false</a:t>
                      </a:r>
                      <a:r>
                        <a:rPr lang="fa-IR" sz="1600">
                          <a:effectLst/>
                          <a:latin typeface="IRANSansWeb Light" panose="020B0506030804020204" pitchFamily="34" charset="-78"/>
                          <a:cs typeface="IRANSansWeb Light" panose="020B0506030804020204" pitchFamily="34" charset="-78"/>
                        </a:rPr>
                        <a:t> برگردانده می شود.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209760475"/>
                  </a:ext>
                </a:extLst>
              </a:tr>
              <a:tr h="1073248">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تابع </a:t>
                      </a:r>
                      <a:r>
                        <a:rPr lang="en-US" sz="1600">
                          <a:effectLst/>
                          <a:latin typeface="IRANSansWeb Light" panose="020B0506030804020204" pitchFamily="34" charset="-78"/>
                          <a:cs typeface="IRANSansWeb Light" panose="020B0506030804020204" pitchFamily="34" charset="-78"/>
                        </a:rPr>
                        <a:t>MakeReservation</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این تابع مکان پارک مورد نظر کاربر و زمان شروع و پایان رزرو مورد درخواست کاربر را به عنوان ورودی گرفته و سپس از طریق احضار تابع  </a:t>
                      </a:r>
                      <a:r>
                        <a:rPr lang="en-US" sz="1600">
                          <a:effectLst/>
                          <a:latin typeface="IRANSansWeb Light" panose="020B0506030804020204" pitchFamily="34" charset="-78"/>
                          <a:cs typeface="IRANSansWeb Light" panose="020B0506030804020204" pitchFamily="34" charset="-78"/>
                        </a:rPr>
                        <a:t>GetServiceInfo</a:t>
                      </a:r>
                      <a:r>
                        <a:rPr lang="fa-IR" sz="1600">
                          <a:effectLst/>
                          <a:latin typeface="IRANSansWeb Light" panose="020B0506030804020204" pitchFamily="34" charset="-78"/>
                          <a:cs typeface="IRANSansWeb Light" panose="020B0506030804020204" pitchFamily="34" charset="-78"/>
                        </a:rPr>
                        <a:t> اقدام به دریافت قیمت رزرو مکان مورد نظر می پردازد. در صورتی که توسط این تابع قیمت برگردانده شد تابع </a:t>
                      </a:r>
                      <a:r>
                        <a:rPr lang="en-US" sz="1600">
                          <a:effectLst/>
                          <a:latin typeface="IRANSansWeb Light" panose="020B0506030804020204" pitchFamily="34" charset="-78"/>
                          <a:cs typeface="IRANSansWeb Light" panose="020B0506030804020204" pitchFamily="34" charset="-78"/>
                        </a:rPr>
                        <a:t>StartPay</a:t>
                      </a:r>
                      <a:r>
                        <a:rPr lang="fa-IR" sz="1600">
                          <a:effectLst/>
                          <a:latin typeface="IRANSansWeb Light" panose="020B0506030804020204" pitchFamily="34" charset="-78"/>
                          <a:cs typeface="IRANSansWeb Light" panose="020B0506030804020204" pitchFamily="34" charset="-78"/>
                        </a:rPr>
                        <a:t> در ماژول </a:t>
                      </a:r>
                      <a:r>
                        <a:rPr lang="en-US" sz="1600">
                          <a:effectLst/>
                          <a:latin typeface="IRANSansWeb Light" panose="020B0506030804020204" pitchFamily="34" charset="-78"/>
                          <a:cs typeface="IRANSansWeb Light" panose="020B0506030804020204" pitchFamily="34" charset="-78"/>
                        </a:rPr>
                        <a:t>Payment</a:t>
                      </a:r>
                      <a:r>
                        <a:rPr lang="fa-IR" sz="1600">
                          <a:effectLst/>
                          <a:latin typeface="IRANSansWeb Light" panose="020B0506030804020204" pitchFamily="34" charset="-78"/>
                          <a:cs typeface="IRANSansWeb Light" panose="020B0506030804020204" pitchFamily="34" charset="-78"/>
                        </a:rPr>
                        <a:t> فراخوانی شده و در صورتی  که پرداخت کاربر تایید شد رزرو انجام شده و رکورد در دیتابیس اضافه می شود. در غیر اینصورت پیغام خطای مناسب به کاربر نمایش داده می شود.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53737913"/>
                  </a:ext>
                </a:extLst>
              </a:tr>
              <a:tr h="804937">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تابع </a:t>
                      </a:r>
                      <a:r>
                        <a:rPr lang="en-US" sz="1600">
                          <a:effectLst/>
                          <a:latin typeface="IRANSansWeb Light" panose="020B0506030804020204" pitchFamily="34" charset="-78"/>
                          <a:cs typeface="IRANSansWeb Light" panose="020B0506030804020204" pitchFamily="34" charset="-78"/>
                        </a:rPr>
                        <a:t>CancelReservation</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این تابع ایمیل کاربر و مکان پارک رزرو شده توسط او را به عنوان ورودی گرفته ودر صورتی که زمان شروع رزرو از زمان فعلی بیشتر باشد تابع </a:t>
                      </a:r>
                      <a:r>
                        <a:rPr lang="en-US" sz="1600" dirty="0">
                          <a:effectLst/>
                          <a:latin typeface="IRANSansWeb Light" panose="020B0506030804020204" pitchFamily="34" charset="-78"/>
                          <a:cs typeface="IRANSansWeb Light" panose="020B0506030804020204" pitchFamily="34" charset="-78"/>
                        </a:rPr>
                        <a:t>Refund</a:t>
                      </a:r>
                      <a:r>
                        <a:rPr lang="fa-IR" sz="1600" dirty="0">
                          <a:effectLst/>
                          <a:latin typeface="IRANSansWeb Light" panose="020B0506030804020204" pitchFamily="34" charset="-78"/>
                          <a:cs typeface="IRANSansWeb Light" panose="020B0506030804020204" pitchFamily="34" charset="-78"/>
                        </a:rPr>
                        <a:t> در ماژول </a:t>
                      </a:r>
                      <a:r>
                        <a:rPr lang="en-US" sz="1600" dirty="0">
                          <a:effectLst/>
                          <a:latin typeface="IRANSansWeb Light" panose="020B0506030804020204" pitchFamily="34" charset="-78"/>
                          <a:cs typeface="IRANSansWeb Light" panose="020B0506030804020204" pitchFamily="34" charset="-78"/>
                        </a:rPr>
                        <a:t>Payment</a:t>
                      </a:r>
                      <a:r>
                        <a:rPr lang="fa-IR" sz="1600" dirty="0">
                          <a:effectLst/>
                          <a:latin typeface="IRANSansWeb Light" panose="020B0506030804020204" pitchFamily="34" charset="-78"/>
                          <a:cs typeface="IRANSansWeb Light" panose="020B0506030804020204" pitchFamily="34" charset="-78"/>
                        </a:rPr>
                        <a:t> فراخوانی شده و پس از بازگشت وجه به کاربر رکورد رزرو در دیتابیس بروز رسانی شده و وضعیت رزرو به </a:t>
                      </a:r>
                      <a:r>
                        <a:rPr lang="en-US" sz="1600" dirty="0">
                          <a:effectLst/>
                          <a:latin typeface="IRANSansWeb Light" panose="020B0506030804020204" pitchFamily="34" charset="-78"/>
                          <a:cs typeface="IRANSansWeb Light" panose="020B0506030804020204" pitchFamily="34" charset="-78"/>
                        </a:rPr>
                        <a:t>Refunded</a:t>
                      </a:r>
                      <a:r>
                        <a:rPr lang="fa-IR" sz="1600" dirty="0">
                          <a:effectLst/>
                          <a:latin typeface="IRANSansWeb Light" panose="020B0506030804020204" pitchFamily="34" charset="-78"/>
                          <a:cs typeface="IRANSansWeb Light" panose="020B0506030804020204" pitchFamily="34" charset="-78"/>
                        </a:rPr>
                        <a:t> تغییر می کند. در غیر اینصورت پیغام خطای مناسب به کاربر نمایش داده می شود.</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201129776"/>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22</a:t>
            </a:fld>
            <a:endParaRPr lang="en-US"/>
          </a:p>
        </p:txBody>
      </p:sp>
    </p:spTree>
    <p:extLst>
      <p:ext uri="{BB962C8B-B14F-4D97-AF65-F5344CB8AC3E}">
        <p14:creationId xmlns:p14="http://schemas.microsoft.com/office/powerpoint/2010/main" val="2531613070"/>
      </p:ext>
    </p:extLst>
  </p:cSld>
  <p:clrMapOvr>
    <a:masterClrMapping/>
  </p:clrMapOvr>
  <p:transition spd="slow">
    <p:push dir="u"/>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فلوگراف مربوط به تابع </a:t>
            </a:r>
            <a:r>
              <a:rPr lang="en-US" dirty="0" smtClean="0"/>
              <a:t>Login</a:t>
            </a:r>
            <a:endParaRPr lang="en-US" dirty="0"/>
          </a:p>
        </p:txBody>
      </p:sp>
      <p:pic>
        <p:nvPicPr>
          <p:cNvPr id="4" name="Picture 3"/>
          <p:cNvPicPr>
            <a:picLocks noChangeAspect="1"/>
          </p:cNvPicPr>
          <p:nvPr/>
        </p:nvPicPr>
        <p:blipFill>
          <a:blip r:embed="rId2"/>
          <a:stretch>
            <a:fillRect/>
          </a:stretch>
        </p:blipFill>
        <p:spPr>
          <a:xfrm>
            <a:off x="884170" y="1834406"/>
            <a:ext cx="2898580" cy="4596367"/>
          </a:xfrm>
          <a:prstGeom prst="rect">
            <a:avLst/>
          </a:prstGeom>
        </p:spPr>
      </p:pic>
      <p:sp>
        <p:nvSpPr>
          <p:cNvPr id="3" name="Text Placeholder 2"/>
          <p:cNvSpPr>
            <a:spLocks noGrp="1"/>
          </p:cNvSpPr>
          <p:nvPr>
            <p:ph type="body" sz="quarter" idx="11"/>
          </p:nvPr>
        </p:nvSpPr>
        <p:spPr>
          <a:xfrm>
            <a:off x="4206240" y="1854220"/>
            <a:ext cx="7650479" cy="4556740"/>
          </a:xfrm>
        </p:spPr>
        <p:txBody>
          <a:bodyPr/>
          <a:lstStyle/>
          <a:p>
            <a:pPr algn="l"/>
            <a:r>
              <a:rPr lang="nn-NO" dirty="0" smtClean="0"/>
              <a:t>V(G)= 20-16+2=6</a:t>
            </a:r>
          </a:p>
          <a:p>
            <a:pPr algn="l"/>
            <a:r>
              <a:rPr lang="nn-NO" dirty="0" smtClean="0"/>
              <a:t>1,2,4,17</a:t>
            </a:r>
          </a:p>
          <a:p>
            <a:pPr algn="l"/>
            <a:r>
              <a:rPr lang="nn-NO" dirty="0" smtClean="0"/>
              <a:t>1,2,3,4,17</a:t>
            </a:r>
          </a:p>
          <a:p>
            <a:pPr algn="l"/>
            <a:r>
              <a:rPr lang="nn-NO" dirty="0" smtClean="0"/>
              <a:t>1,2,3,5,6,7,10,17</a:t>
            </a:r>
          </a:p>
          <a:p>
            <a:pPr algn="l"/>
            <a:r>
              <a:rPr lang="nn-NO" dirty="0" smtClean="0"/>
              <a:t>1,2,3,5,6,8,9,11,…</a:t>
            </a:r>
          </a:p>
          <a:p>
            <a:pPr algn="l"/>
            <a:r>
              <a:rPr lang="nn-NO" dirty="0" smtClean="0"/>
              <a:t>1,2,3,5,11,12,14,10,17</a:t>
            </a:r>
          </a:p>
          <a:p>
            <a:pPr algn="l"/>
            <a:r>
              <a:rPr lang="nn-NO" dirty="0" smtClean="0"/>
              <a:t>1,2,3,5,11,12,13,14,16,17</a:t>
            </a:r>
          </a:p>
          <a:p>
            <a:pPr algn="l"/>
            <a:r>
              <a:rPr lang="nn-NO" dirty="0" smtClean="0"/>
              <a:t>1,2,3,5,11,12,13,15,16,17 </a:t>
            </a:r>
          </a:p>
          <a:p>
            <a:pPr algn="l"/>
            <a:endParaRPr lang="en-US" dirty="0"/>
          </a:p>
        </p:txBody>
      </p:sp>
      <p:sp>
        <p:nvSpPr>
          <p:cNvPr id="5" name="Slide Number Placeholder 4"/>
          <p:cNvSpPr>
            <a:spLocks noGrp="1"/>
          </p:cNvSpPr>
          <p:nvPr>
            <p:ph type="sldNum" sz="quarter" idx="12"/>
          </p:nvPr>
        </p:nvSpPr>
        <p:spPr/>
        <p:txBody>
          <a:bodyPr/>
          <a:lstStyle/>
          <a:p>
            <a:fld id="{F01B2A3E-0D4F-4E70-9B31-A4F4A2EE2EA4}" type="slidenum">
              <a:rPr lang="en-US" smtClean="0"/>
              <a:t>23</a:t>
            </a:fld>
            <a:endParaRPr lang="en-US"/>
          </a:p>
        </p:txBody>
      </p:sp>
    </p:spTree>
    <p:extLst>
      <p:ext uri="{BB962C8B-B14F-4D97-AF65-F5344CB8AC3E}">
        <p14:creationId xmlns:p14="http://schemas.microsoft.com/office/powerpoint/2010/main" val="3995365434"/>
      </p:ext>
    </p:extLst>
  </p:cSld>
  <p:clrMapOvr>
    <a:masterClrMapping/>
  </p:clrMapOvr>
  <p:transition spd="slow">
    <p:push dir="u"/>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فلوگراف مربوط به تابع </a:t>
            </a:r>
            <a:r>
              <a:rPr lang="en-US" dirty="0" err="1" smtClean="0"/>
              <a:t>MakeReservation</a:t>
            </a:r>
            <a:endParaRPr lang="en-US" dirty="0"/>
          </a:p>
        </p:txBody>
      </p:sp>
      <p:pic>
        <p:nvPicPr>
          <p:cNvPr id="4" name="Picture 3"/>
          <p:cNvPicPr>
            <a:picLocks noChangeAspect="1"/>
          </p:cNvPicPr>
          <p:nvPr/>
        </p:nvPicPr>
        <p:blipFill>
          <a:blip r:embed="rId2"/>
          <a:stretch>
            <a:fillRect/>
          </a:stretch>
        </p:blipFill>
        <p:spPr>
          <a:xfrm>
            <a:off x="774882" y="2024390"/>
            <a:ext cx="3572468" cy="4216400"/>
          </a:xfrm>
          <a:prstGeom prst="rect">
            <a:avLst/>
          </a:prstGeom>
        </p:spPr>
      </p:pic>
      <p:sp>
        <p:nvSpPr>
          <p:cNvPr id="3" name="Text Placeholder 2"/>
          <p:cNvSpPr>
            <a:spLocks noGrp="1"/>
          </p:cNvSpPr>
          <p:nvPr>
            <p:ph type="body" sz="quarter" idx="11"/>
          </p:nvPr>
        </p:nvSpPr>
        <p:spPr>
          <a:xfrm>
            <a:off x="4460240" y="1854220"/>
            <a:ext cx="7396479" cy="4556740"/>
          </a:xfrm>
        </p:spPr>
        <p:txBody>
          <a:bodyPr/>
          <a:lstStyle/>
          <a:p>
            <a:pPr algn="l"/>
            <a:endParaRPr lang="fa-IR" dirty="0" smtClean="0"/>
          </a:p>
          <a:p>
            <a:pPr algn="l"/>
            <a:endParaRPr lang="fa-IR" dirty="0"/>
          </a:p>
          <a:p>
            <a:pPr algn="l"/>
            <a:endParaRPr lang="fa-IR" dirty="0" smtClean="0"/>
          </a:p>
          <a:p>
            <a:pPr algn="l"/>
            <a:r>
              <a:rPr lang="nn-NO" dirty="0" smtClean="0"/>
              <a:t>V(G)=8-7+2=3</a:t>
            </a:r>
          </a:p>
          <a:p>
            <a:pPr algn="l"/>
            <a:r>
              <a:rPr lang="nn-NO" dirty="0" smtClean="0"/>
              <a:t>1,2,3,4,5,7,9</a:t>
            </a:r>
          </a:p>
          <a:p>
            <a:pPr algn="l"/>
            <a:r>
              <a:rPr lang="nn-NO" dirty="0" smtClean="0"/>
              <a:t>1,2,3,4,6,7,9</a:t>
            </a:r>
          </a:p>
          <a:p>
            <a:pPr algn="l"/>
            <a:r>
              <a:rPr lang="nn-NO" dirty="0" smtClean="0"/>
              <a:t>1,2,8,9</a:t>
            </a:r>
          </a:p>
          <a:p>
            <a:pPr algn="l"/>
            <a:endParaRPr lang="en-US" dirty="0"/>
          </a:p>
        </p:txBody>
      </p:sp>
      <p:sp>
        <p:nvSpPr>
          <p:cNvPr id="5" name="Slide Number Placeholder 4"/>
          <p:cNvSpPr>
            <a:spLocks noGrp="1"/>
          </p:cNvSpPr>
          <p:nvPr>
            <p:ph type="sldNum" sz="quarter" idx="12"/>
          </p:nvPr>
        </p:nvSpPr>
        <p:spPr/>
        <p:txBody>
          <a:bodyPr/>
          <a:lstStyle/>
          <a:p>
            <a:fld id="{F01B2A3E-0D4F-4E70-9B31-A4F4A2EE2EA4}" type="slidenum">
              <a:rPr lang="en-US" smtClean="0"/>
              <a:t>24</a:t>
            </a:fld>
            <a:endParaRPr lang="en-US"/>
          </a:p>
        </p:txBody>
      </p:sp>
    </p:spTree>
    <p:extLst>
      <p:ext uri="{BB962C8B-B14F-4D97-AF65-F5344CB8AC3E}">
        <p14:creationId xmlns:p14="http://schemas.microsoft.com/office/powerpoint/2010/main" val="2081289663"/>
      </p:ext>
    </p:extLst>
  </p:cSld>
  <p:clrMapOvr>
    <a:masterClrMapping/>
  </p:clrMapOvr>
  <p:transition spd="slow">
    <p:push dir="u"/>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b="1" dirty="0"/>
              <a:t>جداول تست جعبه سفید (تست کیس ها)</a:t>
            </a:r>
            <a:endParaRPr lang="en-US" b="1" dirty="0"/>
          </a:p>
          <a:p>
            <a:endParaRPr lang="en-US" dirty="0"/>
          </a:p>
        </p:txBody>
      </p:sp>
      <p:sp>
        <p:nvSpPr>
          <p:cNvPr id="3" name="Text Placeholder 2"/>
          <p:cNvSpPr>
            <a:spLocks noGrp="1"/>
          </p:cNvSpPr>
          <p:nvPr>
            <p:ph type="body" sz="quarter" idx="11"/>
          </p:nvPr>
        </p:nvSpPr>
        <p:spPr/>
        <p:txBody>
          <a:bodyPr/>
          <a:lstStyle/>
          <a:p>
            <a:r>
              <a:rPr lang="fa-IR" dirty="0" smtClean="0"/>
              <a:t>لاگین</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9694673"/>
              </p:ext>
            </p:extLst>
          </p:nvPr>
        </p:nvGraphicFramePr>
        <p:xfrm>
          <a:off x="1615440" y="2220084"/>
          <a:ext cx="9143999" cy="3793969"/>
        </p:xfrm>
        <a:graphic>
          <a:graphicData uri="http://schemas.openxmlformats.org/drawingml/2006/table">
            <a:tbl>
              <a:tblPr rtl="1" firstRow="1" firstCol="1" bandRow="1">
                <a:tableStyleId>{21E4AEA4-8DFA-4A89-87EB-49C32662AFE0}</a:tableStyleId>
              </a:tblPr>
              <a:tblGrid>
                <a:gridCol w="1077810">
                  <a:extLst>
                    <a:ext uri="{9D8B030D-6E8A-4147-A177-3AD203B41FA5}">
                      <a16:colId xmlns:a16="http://schemas.microsoft.com/office/drawing/2014/main" val="1183874930"/>
                    </a:ext>
                  </a:extLst>
                </a:gridCol>
                <a:gridCol w="1428967">
                  <a:extLst>
                    <a:ext uri="{9D8B030D-6E8A-4147-A177-3AD203B41FA5}">
                      <a16:colId xmlns:a16="http://schemas.microsoft.com/office/drawing/2014/main" val="2770581175"/>
                    </a:ext>
                  </a:extLst>
                </a:gridCol>
                <a:gridCol w="1791423">
                  <a:extLst>
                    <a:ext uri="{9D8B030D-6E8A-4147-A177-3AD203B41FA5}">
                      <a16:colId xmlns:a16="http://schemas.microsoft.com/office/drawing/2014/main" val="732447442"/>
                    </a:ext>
                  </a:extLst>
                </a:gridCol>
                <a:gridCol w="1002190">
                  <a:extLst>
                    <a:ext uri="{9D8B030D-6E8A-4147-A177-3AD203B41FA5}">
                      <a16:colId xmlns:a16="http://schemas.microsoft.com/office/drawing/2014/main" val="1984331641"/>
                    </a:ext>
                  </a:extLst>
                </a:gridCol>
                <a:gridCol w="1029135">
                  <a:extLst>
                    <a:ext uri="{9D8B030D-6E8A-4147-A177-3AD203B41FA5}">
                      <a16:colId xmlns:a16="http://schemas.microsoft.com/office/drawing/2014/main" val="3169866530"/>
                    </a:ext>
                  </a:extLst>
                </a:gridCol>
                <a:gridCol w="2156488">
                  <a:extLst>
                    <a:ext uri="{9D8B030D-6E8A-4147-A177-3AD203B41FA5}">
                      <a16:colId xmlns:a16="http://schemas.microsoft.com/office/drawing/2014/main" val="1039446372"/>
                    </a:ext>
                  </a:extLst>
                </a:gridCol>
                <a:gridCol w="657986">
                  <a:extLst>
                    <a:ext uri="{9D8B030D-6E8A-4147-A177-3AD203B41FA5}">
                      <a16:colId xmlns:a16="http://schemas.microsoft.com/office/drawing/2014/main" val="2547893833"/>
                    </a:ext>
                  </a:extLst>
                </a:gridCol>
              </a:tblGrid>
              <a:tr h="451996">
                <a:tc>
                  <a:txBody>
                    <a:bodyPr/>
                    <a:lstStyle/>
                    <a:p>
                      <a:pPr marL="0" marR="0" algn="ctr" rtl="1">
                        <a:lnSpc>
                          <a:spcPct val="107000"/>
                        </a:lnSpc>
                        <a:spcBef>
                          <a:spcPts val="0"/>
                        </a:spcBef>
                        <a:spcAft>
                          <a:spcPts val="0"/>
                        </a:spcAft>
                      </a:pPr>
                      <a:r>
                        <a:rPr lang="en-US" sz="1200" dirty="0">
                          <a:effectLst/>
                          <a:latin typeface="IRANSansWeb Light" panose="020B0506030804020204" pitchFamily="34" charset="-78"/>
                          <a:cs typeface="IRANSansWeb Light" panose="020B0506030804020204" pitchFamily="34" charset="-78"/>
                        </a:rPr>
                        <a:t>Pass</a:t>
                      </a:r>
                      <a:endParaRPr lang="en-US" sz="1100" dirty="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200" dirty="0">
                          <a:effectLst/>
                          <a:latin typeface="IRANSansWeb Light" panose="020B0506030804020204" pitchFamily="34" charset="-78"/>
                          <a:cs typeface="IRANSansWeb Light" panose="020B0506030804020204" pitchFamily="34" charset="-78"/>
                        </a:rPr>
                        <a:t>Fail</a:t>
                      </a:r>
                      <a:endParaRPr lang="en-US" sz="11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خروجی واقعی</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خروجی مورد انتظار</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ورودی</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پیش نیاز</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توصیف مسیر</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en-US" sz="1400">
                          <a:effectLst/>
                          <a:latin typeface="IRANSansWeb Light" panose="020B0506030804020204" pitchFamily="34" charset="-78"/>
                          <a:cs typeface="IRANSansWeb Light" panose="020B0506030804020204" pitchFamily="34" charset="-78"/>
                        </a:rPr>
                        <a:t>TC#</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extLst>
                  <a:ext uri="{0D108BD9-81ED-4DB2-BD59-A6C34878D82A}">
                    <a16:rowId xmlns:a16="http://schemas.microsoft.com/office/drawing/2014/main" val="2385326095"/>
                  </a:ext>
                </a:extLst>
              </a:tr>
              <a:tr h="1113991">
                <a:tc>
                  <a:txBody>
                    <a:bodyPr/>
                    <a:lstStyle/>
                    <a:p>
                      <a:pPr marL="0" marR="0" algn="ctr" rtl="1">
                        <a:lnSpc>
                          <a:spcPct val="107000"/>
                        </a:lnSpc>
                        <a:spcBef>
                          <a:spcPts val="0"/>
                        </a:spcBef>
                        <a:spcAft>
                          <a:spcPts val="0"/>
                        </a:spcAft>
                      </a:pPr>
                      <a:r>
                        <a:rPr lang="en-US" sz="1400" dirty="0">
                          <a:effectLst/>
                          <a:latin typeface="Wingdings" panose="05000000000000000000" pitchFamily="2" charset="2"/>
                          <a:cs typeface="IRANSansWeb Light" panose="020B0506030804020204" pitchFamily="34" charset="-78"/>
                        </a:rPr>
                        <a:t>ü</a:t>
                      </a:r>
                      <a:endParaRPr lang="en-US" sz="1100" dirty="0">
                        <a:effectLst/>
                        <a:latin typeface="Wingdings" panose="05000000000000000000" pitchFamily="2" charset="2"/>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خطای ورود به حساب کاربری</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پیغام خطای ورود</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ورودی توسط کاربر وارد نشود</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4</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وضعیت ورود در صورت خالی گذاشتن فیلد های ایمیل یا پسورد</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1</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extLst>
                  <a:ext uri="{0D108BD9-81ED-4DB2-BD59-A6C34878D82A}">
                    <a16:rowId xmlns:a16="http://schemas.microsoft.com/office/drawing/2014/main" val="636660107"/>
                  </a:ext>
                </a:extLst>
              </a:tr>
              <a:tr h="1113991">
                <a:tc>
                  <a:txBody>
                    <a:bodyPr/>
                    <a:lstStyle/>
                    <a:p>
                      <a:pPr marL="0" marR="0" algn="ctr" rtl="1">
                        <a:lnSpc>
                          <a:spcPct val="107000"/>
                        </a:lnSpc>
                        <a:spcBef>
                          <a:spcPts val="0"/>
                        </a:spcBef>
                        <a:spcAft>
                          <a:spcPts val="0"/>
                        </a:spcAft>
                      </a:pPr>
                      <a:r>
                        <a:rPr lang="en-US" sz="1400" dirty="0">
                          <a:effectLst/>
                          <a:latin typeface="Wingdings" panose="05000000000000000000" pitchFamily="2" charset="2"/>
                          <a:cs typeface="IRANSansWeb Light" panose="020B0506030804020204" pitchFamily="34" charset="-78"/>
                        </a:rPr>
                        <a:t>ü</a:t>
                      </a:r>
                      <a:endParaRPr lang="en-US" sz="1100" dirty="0">
                        <a:effectLst/>
                        <a:latin typeface="Wingdings" panose="05000000000000000000" pitchFamily="2" charset="2"/>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پیغام عدم اجازه دسترسی به سیستم برای مدت مشخص</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عدم اجازه دسترسی برای چک کردن نام کارربری و کلمه عبور</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en-US" sz="1400">
                          <a:effectLst/>
                          <a:latin typeface="IRANSansWeb Light" panose="020B0506030804020204" pitchFamily="34" charset="-78"/>
                          <a:cs typeface="IRANSansWeb Light" panose="020B0506030804020204" pitchFamily="34" charset="-78"/>
                        </a:rPr>
                        <a:t>Email</a:t>
                      </a:r>
                      <a:endParaRPr lang="en-US" sz="11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400">
                          <a:effectLst/>
                          <a:latin typeface="IRANSansWeb Light" panose="020B0506030804020204" pitchFamily="34" charset="-78"/>
                          <a:cs typeface="IRANSansWeb Light" panose="020B0506030804020204" pitchFamily="34" charset="-78"/>
                        </a:rPr>
                        <a:t>password</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5</a:t>
                      </a:r>
                      <a:r>
                        <a:rPr lang="fa-IR" sz="1400">
                          <a:effectLst/>
                          <a:latin typeface="IRANSansWeb Light" panose="020B0506030804020204" pitchFamily="34" charset="-78"/>
                          <a:cs typeface="IRANSansWeb Light" panose="020B0506030804020204" pitchFamily="34" charset="-78"/>
                        </a:rPr>
                        <a:t>،6</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dirty="0">
                          <a:effectLst/>
                          <a:latin typeface="IRANSansWeb Light" panose="020B0506030804020204" pitchFamily="34" charset="-78"/>
                          <a:cs typeface="IRANSansWeb Light" panose="020B0506030804020204" pitchFamily="34" charset="-78"/>
                        </a:rPr>
                        <a:t>اگر تعداد وارد کردن نادرست ایمیل و کلمه عبور بیش از مقدار مجاز باشد</a:t>
                      </a:r>
                      <a:endParaRPr lang="en-US" sz="11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2</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extLst>
                  <a:ext uri="{0D108BD9-81ED-4DB2-BD59-A6C34878D82A}">
                    <a16:rowId xmlns:a16="http://schemas.microsoft.com/office/drawing/2014/main" val="3775003377"/>
                  </a:ext>
                </a:extLst>
              </a:tr>
              <a:tr h="1113991">
                <a:tc>
                  <a:txBody>
                    <a:bodyPr/>
                    <a:lstStyle/>
                    <a:p>
                      <a:pPr marL="0" marR="0" algn="ctr" rtl="1">
                        <a:lnSpc>
                          <a:spcPct val="107000"/>
                        </a:lnSpc>
                        <a:spcBef>
                          <a:spcPts val="0"/>
                        </a:spcBef>
                        <a:spcAft>
                          <a:spcPts val="0"/>
                        </a:spcAft>
                      </a:pPr>
                      <a:r>
                        <a:rPr lang="en-US" sz="1400" dirty="0">
                          <a:effectLst/>
                          <a:latin typeface="Wingdings" panose="05000000000000000000" pitchFamily="2" charset="2"/>
                          <a:cs typeface="IRANSansWeb Light" panose="020B0506030804020204" pitchFamily="34" charset="-78"/>
                        </a:rPr>
                        <a:t>ü</a:t>
                      </a:r>
                      <a:endParaRPr lang="en-US" sz="1100" dirty="0">
                        <a:effectLst/>
                        <a:latin typeface="Wingdings" panose="05000000000000000000" pitchFamily="2" charset="2"/>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خطای ورود به حساب کاربری</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پیغام خطای ورود</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en-US" sz="1400">
                          <a:effectLst/>
                          <a:latin typeface="IRANSansWeb Light" panose="020B0506030804020204" pitchFamily="34" charset="-78"/>
                          <a:cs typeface="IRANSansWeb Light" panose="020B0506030804020204" pitchFamily="34" charset="-78"/>
                        </a:rPr>
                        <a:t>Email</a:t>
                      </a:r>
                      <a:endParaRPr lang="en-US" sz="11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400">
                          <a:effectLst/>
                          <a:latin typeface="IRANSansWeb Light" panose="020B0506030804020204" pitchFamily="34" charset="-78"/>
                          <a:cs typeface="IRANSansWeb Light" panose="020B0506030804020204" pitchFamily="34" charset="-78"/>
                        </a:rPr>
                        <a:t>Password</a:t>
                      </a:r>
                      <a:endParaRPr lang="en-US" sz="11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نادرست</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5،6،8</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400">
                          <a:effectLst/>
                          <a:latin typeface="IRANSansWeb Light" panose="020B0506030804020204" pitchFamily="34" charset="-78"/>
                          <a:cs typeface="IRANSansWeb Light" panose="020B0506030804020204" pitchFamily="34" charset="-78"/>
                        </a:rPr>
                        <a:t>در صورتی که مدت اخراج کاربر برای ورود به سیستم پایان یافته باشد</a:t>
                      </a:r>
                      <a:endParaRPr lang="en-US" sz="11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400" dirty="0">
                          <a:effectLst/>
                          <a:latin typeface="IRANSansWeb Light" panose="020B0506030804020204" pitchFamily="34" charset="-78"/>
                          <a:cs typeface="IRANSansWeb Light" panose="020B0506030804020204" pitchFamily="34" charset="-78"/>
                        </a:rPr>
                        <a:t>3</a:t>
                      </a:r>
                      <a:endParaRPr lang="en-US" sz="11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extLst>
                  <a:ext uri="{0D108BD9-81ED-4DB2-BD59-A6C34878D82A}">
                    <a16:rowId xmlns:a16="http://schemas.microsoft.com/office/drawing/2014/main" val="51018038"/>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25</a:t>
            </a:fld>
            <a:endParaRPr lang="en-US"/>
          </a:p>
        </p:txBody>
      </p:sp>
    </p:spTree>
    <p:extLst>
      <p:ext uri="{BB962C8B-B14F-4D97-AF65-F5344CB8AC3E}">
        <p14:creationId xmlns:p14="http://schemas.microsoft.com/office/powerpoint/2010/main" val="412714236"/>
      </p:ext>
    </p:extLst>
  </p:cSld>
  <p:clrMapOvr>
    <a:masterClrMapping/>
  </p:clrMapOvr>
  <p:transition spd="slow">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b="1" dirty="0" smtClean="0"/>
              <a:t>جداول تست جعبه سفید (تست کیس ها)</a:t>
            </a:r>
            <a:endParaRPr lang="en-US" b="1" dirty="0" smtClean="0"/>
          </a:p>
        </p:txBody>
      </p:sp>
      <p:sp>
        <p:nvSpPr>
          <p:cNvPr id="3" name="Text Placeholder 2"/>
          <p:cNvSpPr>
            <a:spLocks noGrp="1"/>
          </p:cNvSpPr>
          <p:nvPr>
            <p:ph type="body" sz="quarter" idx="11"/>
          </p:nvPr>
        </p:nvSpPr>
        <p:spPr/>
        <p:txBody>
          <a:bodyPr/>
          <a:lstStyle/>
          <a:p>
            <a:r>
              <a:rPr lang="fa-IR" dirty="0" smtClean="0"/>
              <a:t>لاگین</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91424486"/>
              </p:ext>
            </p:extLst>
          </p:nvPr>
        </p:nvGraphicFramePr>
        <p:xfrm>
          <a:off x="941721" y="2367153"/>
          <a:ext cx="10119361" cy="3683422"/>
        </p:xfrm>
        <a:graphic>
          <a:graphicData uri="http://schemas.openxmlformats.org/drawingml/2006/table">
            <a:tbl>
              <a:tblPr rtl="1" firstRow="1" firstCol="1" bandRow="1">
                <a:tableStyleId>{21E4AEA4-8DFA-4A89-87EB-49C32662AFE0}</a:tableStyleId>
              </a:tblPr>
              <a:tblGrid>
                <a:gridCol w="1194465">
                  <a:extLst>
                    <a:ext uri="{9D8B030D-6E8A-4147-A177-3AD203B41FA5}">
                      <a16:colId xmlns:a16="http://schemas.microsoft.com/office/drawing/2014/main" val="2891041150"/>
                    </a:ext>
                  </a:extLst>
                </a:gridCol>
                <a:gridCol w="1583631">
                  <a:extLst>
                    <a:ext uri="{9D8B030D-6E8A-4147-A177-3AD203B41FA5}">
                      <a16:colId xmlns:a16="http://schemas.microsoft.com/office/drawing/2014/main" val="446241974"/>
                    </a:ext>
                  </a:extLst>
                </a:gridCol>
                <a:gridCol w="1985316">
                  <a:extLst>
                    <a:ext uri="{9D8B030D-6E8A-4147-A177-3AD203B41FA5}">
                      <a16:colId xmlns:a16="http://schemas.microsoft.com/office/drawing/2014/main" val="628799909"/>
                    </a:ext>
                  </a:extLst>
                </a:gridCol>
                <a:gridCol w="1110660">
                  <a:extLst>
                    <a:ext uri="{9D8B030D-6E8A-4147-A177-3AD203B41FA5}">
                      <a16:colId xmlns:a16="http://schemas.microsoft.com/office/drawing/2014/main" val="4109814115"/>
                    </a:ext>
                  </a:extLst>
                </a:gridCol>
                <a:gridCol w="1140522">
                  <a:extLst>
                    <a:ext uri="{9D8B030D-6E8A-4147-A177-3AD203B41FA5}">
                      <a16:colId xmlns:a16="http://schemas.microsoft.com/office/drawing/2014/main" val="3269342657"/>
                    </a:ext>
                  </a:extLst>
                </a:gridCol>
                <a:gridCol w="2389893">
                  <a:extLst>
                    <a:ext uri="{9D8B030D-6E8A-4147-A177-3AD203B41FA5}">
                      <a16:colId xmlns:a16="http://schemas.microsoft.com/office/drawing/2014/main" val="306623071"/>
                    </a:ext>
                  </a:extLst>
                </a:gridCol>
                <a:gridCol w="714874">
                  <a:extLst>
                    <a:ext uri="{9D8B030D-6E8A-4147-A177-3AD203B41FA5}">
                      <a16:colId xmlns:a16="http://schemas.microsoft.com/office/drawing/2014/main" val="1880858095"/>
                    </a:ext>
                  </a:extLst>
                </a:gridCol>
              </a:tblGrid>
              <a:tr h="410424">
                <a:tc>
                  <a:txBody>
                    <a:bodyPr/>
                    <a:lstStyle/>
                    <a:p>
                      <a:pPr marL="0" marR="0" algn="ctr" rtl="1">
                        <a:lnSpc>
                          <a:spcPct val="107000"/>
                        </a:lnSpc>
                        <a:spcBef>
                          <a:spcPts val="0"/>
                        </a:spcBef>
                        <a:spcAft>
                          <a:spcPts val="0"/>
                        </a:spcAft>
                      </a:pPr>
                      <a:r>
                        <a:rPr lang="en-US" sz="1400" dirty="0">
                          <a:effectLst/>
                          <a:latin typeface="IRANSansWeb Light" panose="020B0506030804020204" pitchFamily="34" charset="-78"/>
                          <a:cs typeface="IRANSansWeb Light" panose="020B0506030804020204" pitchFamily="34" charset="-78"/>
                        </a:rPr>
                        <a:t>Pass</a:t>
                      </a:r>
                      <a:endParaRPr lang="en-US" sz="1200" dirty="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400" dirty="0">
                          <a:effectLst/>
                          <a:latin typeface="IRANSansWeb Light" panose="020B0506030804020204" pitchFamily="34" charset="-78"/>
                          <a:cs typeface="IRANSansWeb Light" panose="020B0506030804020204" pitchFamily="34" charset="-78"/>
                        </a:rPr>
                        <a:t>Fail</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خروجی واقعی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خروجی مورد انتظار</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ورودی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پیش نیاز</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توصیف مسیر</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TC#</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extLst>
                  <a:ext uri="{0D108BD9-81ED-4DB2-BD59-A6C34878D82A}">
                    <a16:rowId xmlns:a16="http://schemas.microsoft.com/office/drawing/2014/main" val="2979188811"/>
                  </a:ext>
                </a:extLst>
              </a:tr>
              <a:tr h="946525">
                <a:tc>
                  <a:txBody>
                    <a:bodyPr/>
                    <a:lstStyle/>
                    <a:p>
                      <a:pPr marL="0" marR="0" algn="ctr" rtl="1">
                        <a:lnSpc>
                          <a:spcPct val="107000"/>
                        </a:lnSpc>
                        <a:spcBef>
                          <a:spcPts val="0"/>
                        </a:spcBef>
                        <a:spcAft>
                          <a:spcPts val="0"/>
                        </a:spcAft>
                      </a:pPr>
                      <a:r>
                        <a:rPr lang="en-US" sz="1600" dirty="0">
                          <a:effectLst/>
                          <a:latin typeface="Wingdings" panose="05000000000000000000" pitchFamily="2" charset="2"/>
                          <a:cs typeface="IRANSansWeb Light" panose="020B0506030804020204" pitchFamily="34" charset="-78"/>
                        </a:rPr>
                        <a:t>ü</a:t>
                      </a:r>
                      <a:endParaRPr lang="en-US" sz="1200" dirty="0">
                        <a:effectLst/>
                        <a:latin typeface="Wingdings" panose="05000000000000000000" pitchFamily="2" charset="2"/>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پیغام خوش آمد گویی به کاربر</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ورود موفق به سیستم</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Email</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Password</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صحیح</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5،6،8</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در صورتی که مدت اخراج کاربر برای ورود به سیستم پایان یافته باشد</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4</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extLst>
                  <a:ext uri="{0D108BD9-81ED-4DB2-BD59-A6C34878D82A}">
                    <a16:rowId xmlns:a16="http://schemas.microsoft.com/office/drawing/2014/main" val="1562782758"/>
                  </a:ext>
                </a:extLst>
              </a:tr>
              <a:tr h="1140166">
                <a:tc>
                  <a:txBody>
                    <a:bodyPr/>
                    <a:lstStyle/>
                    <a:p>
                      <a:pPr marL="0" marR="0" algn="ctr" rtl="1">
                        <a:lnSpc>
                          <a:spcPct val="107000"/>
                        </a:lnSpc>
                        <a:spcBef>
                          <a:spcPts val="0"/>
                        </a:spcBef>
                        <a:spcAft>
                          <a:spcPts val="0"/>
                        </a:spcAft>
                      </a:pPr>
                      <a:r>
                        <a:rPr lang="en-US" sz="1600" dirty="0">
                          <a:effectLst/>
                          <a:latin typeface="Wingdings" panose="05000000000000000000" pitchFamily="2" charset="2"/>
                          <a:cs typeface="IRANSansWeb Light" panose="020B0506030804020204" pitchFamily="34" charset="-78"/>
                        </a:rPr>
                        <a:t>ü</a:t>
                      </a:r>
                      <a:endParaRPr lang="en-US" sz="1200" dirty="0">
                        <a:effectLst/>
                        <a:latin typeface="Wingdings" panose="05000000000000000000" pitchFamily="2" charset="2"/>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خطای ورود به حساب کاربری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پیغام خطای ورود</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Email</a:t>
                      </a:r>
                      <a:endParaRPr lang="en-US" sz="1200" dirty="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dirty="0">
                          <a:effectLst/>
                          <a:latin typeface="IRANSansWeb Light" panose="020B0506030804020204" pitchFamily="34" charset="-78"/>
                          <a:cs typeface="IRANSansWeb Light" panose="020B0506030804020204" pitchFamily="34" charset="-78"/>
                        </a:rPr>
                        <a:t>Password</a:t>
                      </a:r>
                      <a:endParaRPr lang="en-US" sz="1200" dirty="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نادرست</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12،13</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در صورتی که کاربر ایمیل و کلمه عبور نادرست در فرم ورود وارد کند و قبلا اخراج نشده باشد</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5</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extLst>
                  <a:ext uri="{0D108BD9-81ED-4DB2-BD59-A6C34878D82A}">
                    <a16:rowId xmlns:a16="http://schemas.microsoft.com/office/drawing/2014/main" val="3272479455"/>
                  </a:ext>
                </a:extLst>
              </a:tr>
              <a:tr h="1140166">
                <a:tc>
                  <a:txBody>
                    <a:bodyPr/>
                    <a:lstStyle/>
                    <a:p>
                      <a:pPr marL="0" marR="0" algn="ctr" rtl="1">
                        <a:lnSpc>
                          <a:spcPct val="107000"/>
                        </a:lnSpc>
                        <a:spcBef>
                          <a:spcPts val="0"/>
                        </a:spcBef>
                        <a:spcAft>
                          <a:spcPts val="0"/>
                        </a:spcAft>
                      </a:pPr>
                      <a:r>
                        <a:rPr lang="en-US" sz="1600" dirty="0">
                          <a:effectLst/>
                          <a:latin typeface="Wingdings" panose="05000000000000000000" pitchFamily="2" charset="2"/>
                          <a:cs typeface="IRANSansWeb Light" panose="020B0506030804020204" pitchFamily="34" charset="-78"/>
                        </a:rPr>
                        <a:t>ü</a:t>
                      </a:r>
                      <a:endParaRPr lang="en-US" sz="1200" dirty="0">
                        <a:effectLst/>
                        <a:latin typeface="Wingdings" panose="05000000000000000000" pitchFamily="2" charset="2"/>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پیغام خوش آمد گویی به کاربر</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ورود موفق به سیستم</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Email</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Password</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صحیح</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15</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ar-SA" sz="1600" dirty="0">
                          <a:effectLst/>
                          <a:latin typeface="IRANSansWeb Light" panose="020B0506030804020204" pitchFamily="34" charset="-78"/>
                          <a:cs typeface="IRANSansWeb Light" panose="020B0506030804020204" pitchFamily="34" charset="-78"/>
                        </a:rPr>
                        <a:t>در صورتی که کاربر ایمیل و کلمه عبور صحیح در فرم ورود وارد کند و قبلا اخراج نشده باشد</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6</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50836" marR="50836" marT="0" marB="0"/>
                </a:tc>
                <a:extLst>
                  <a:ext uri="{0D108BD9-81ED-4DB2-BD59-A6C34878D82A}">
                    <a16:rowId xmlns:a16="http://schemas.microsoft.com/office/drawing/2014/main" val="841916365"/>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26</a:t>
            </a:fld>
            <a:endParaRPr lang="en-US"/>
          </a:p>
        </p:txBody>
      </p:sp>
    </p:spTree>
    <p:extLst>
      <p:ext uri="{BB962C8B-B14F-4D97-AF65-F5344CB8AC3E}">
        <p14:creationId xmlns:p14="http://schemas.microsoft.com/office/powerpoint/2010/main" val="1996967615"/>
      </p:ext>
    </p:extLst>
  </p:cSld>
  <p:clrMapOvr>
    <a:masterClrMapping/>
  </p:clrMapOvr>
  <p:transition spd="slow">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b="1" dirty="0" smtClean="0"/>
              <a:t>جداول تست جعبه سفید (تست کیس ها)</a:t>
            </a:r>
            <a:endParaRPr lang="en-US" b="1" dirty="0" smtClean="0"/>
          </a:p>
        </p:txBody>
      </p:sp>
      <p:sp>
        <p:nvSpPr>
          <p:cNvPr id="3" name="Text Placeholder 2"/>
          <p:cNvSpPr>
            <a:spLocks noGrp="1"/>
          </p:cNvSpPr>
          <p:nvPr>
            <p:ph type="body" sz="quarter" idx="11"/>
          </p:nvPr>
        </p:nvSpPr>
        <p:spPr/>
        <p:txBody>
          <a:bodyPr/>
          <a:lstStyle/>
          <a:p>
            <a:r>
              <a:rPr lang="fa-IR" dirty="0" smtClean="0"/>
              <a:t>انجام رزرو</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089534239"/>
              </p:ext>
            </p:extLst>
          </p:nvPr>
        </p:nvGraphicFramePr>
        <p:xfrm>
          <a:off x="904239" y="2336801"/>
          <a:ext cx="10393681" cy="3983672"/>
        </p:xfrm>
        <a:graphic>
          <a:graphicData uri="http://schemas.openxmlformats.org/drawingml/2006/table">
            <a:tbl>
              <a:tblPr rtl="1" firstRow="1" firstCol="1" bandRow="1">
                <a:tableStyleId>{93296810-A885-4BE3-A3E7-6D5BEEA58F35}</a:tableStyleId>
              </a:tblPr>
              <a:tblGrid>
                <a:gridCol w="1191519">
                  <a:extLst>
                    <a:ext uri="{9D8B030D-6E8A-4147-A177-3AD203B41FA5}">
                      <a16:colId xmlns:a16="http://schemas.microsoft.com/office/drawing/2014/main" val="710096034"/>
                    </a:ext>
                  </a:extLst>
                </a:gridCol>
                <a:gridCol w="1582764">
                  <a:extLst>
                    <a:ext uri="{9D8B030D-6E8A-4147-A177-3AD203B41FA5}">
                      <a16:colId xmlns:a16="http://schemas.microsoft.com/office/drawing/2014/main" val="3687773840"/>
                    </a:ext>
                  </a:extLst>
                </a:gridCol>
                <a:gridCol w="1970057">
                  <a:extLst>
                    <a:ext uri="{9D8B030D-6E8A-4147-A177-3AD203B41FA5}">
                      <a16:colId xmlns:a16="http://schemas.microsoft.com/office/drawing/2014/main" val="227356296"/>
                    </a:ext>
                  </a:extLst>
                </a:gridCol>
                <a:gridCol w="1410854">
                  <a:extLst>
                    <a:ext uri="{9D8B030D-6E8A-4147-A177-3AD203B41FA5}">
                      <a16:colId xmlns:a16="http://schemas.microsoft.com/office/drawing/2014/main" val="1909362203"/>
                    </a:ext>
                  </a:extLst>
                </a:gridCol>
                <a:gridCol w="1139155">
                  <a:extLst>
                    <a:ext uri="{9D8B030D-6E8A-4147-A177-3AD203B41FA5}">
                      <a16:colId xmlns:a16="http://schemas.microsoft.com/office/drawing/2014/main" val="2034603969"/>
                    </a:ext>
                  </a:extLst>
                </a:gridCol>
                <a:gridCol w="2358338">
                  <a:extLst>
                    <a:ext uri="{9D8B030D-6E8A-4147-A177-3AD203B41FA5}">
                      <a16:colId xmlns:a16="http://schemas.microsoft.com/office/drawing/2014/main" val="2340961770"/>
                    </a:ext>
                  </a:extLst>
                </a:gridCol>
                <a:gridCol w="740994">
                  <a:extLst>
                    <a:ext uri="{9D8B030D-6E8A-4147-A177-3AD203B41FA5}">
                      <a16:colId xmlns:a16="http://schemas.microsoft.com/office/drawing/2014/main" val="2133550411"/>
                    </a:ext>
                  </a:extLst>
                </a:gridCol>
              </a:tblGrid>
              <a:tr h="608169">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Pass</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Fail</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خروجی واقعی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خروجی مورد انتظار</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ورودی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پیش نیاز</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توصیف مسیر</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TC#</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232166842"/>
                  </a:ext>
                </a:extLst>
              </a:tr>
              <a:tr h="1228187">
                <a:tc>
                  <a:txBody>
                    <a:bodyPr/>
                    <a:lstStyle/>
                    <a:p>
                      <a:pPr marL="0" marR="0" algn="ctr" rtl="1">
                        <a:lnSpc>
                          <a:spcPct val="107000"/>
                        </a:lnSpc>
                        <a:spcBef>
                          <a:spcPts val="0"/>
                        </a:spcBef>
                        <a:spcAft>
                          <a:spcPts val="0"/>
                        </a:spcAft>
                      </a:pPr>
                      <a:r>
                        <a:rPr lang="en-US" sz="1600" dirty="0">
                          <a:effectLst/>
                          <a:latin typeface="Wingdings" panose="05000000000000000000" pitchFamily="2" charset="2"/>
                          <a:cs typeface="IRANSansWeb Light" panose="020B0506030804020204" pitchFamily="34" charset="-78"/>
                        </a:rPr>
                        <a:t>ü</a:t>
                      </a:r>
                      <a:endParaRPr lang="en-US" sz="1200" dirty="0">
                        <a:effectLst/>
                        <a:latin typeface="Wingdings" panose="05000000000000000000" pitchFamily="2" charset="2"/>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نمایش پیغام رزرو موفق</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رزرو موفق</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Place</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Start Time</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End Time</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2،4</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اگر سرویس انتخاب شده در دسترس بود و پرداخت کاربر موفق باشد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1</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425749847"/>
                  </a:ext>
                </a:extLst>
              </a:tr>
              <a:tr h="1228187">
                <a:tc>
                  <a:txBody>
                    <a:bodyPr/>
                    <a:lstStyle/>
                    <a:p>
                      <a:pPr marL="0" marR="0" algn="ctr" rtl="1">
                        <a:lnSpc>
                          <a:spcPct val="107000"/>
                        </a:lnSpc>
                        <a:spcBef>
                          <a:spcPts val="0"/>
                        </a:spcBef>
                        <a:spcAft>
                          <a:spcPts val="0"/>
                        </a:spcAft>
                      </a:pPr>
                      <a:r>
                        <a:rPr lang="en-US" sz="1600" dirty="0">
                          <a:effectLst/>
                          <a:latin typeface="Wingdings" panose="05000000000000000000" pitchFamily="2" charset="2"/>
                          <a:cs typeface="IRANSansWeb Light" panose="020B0506030804020204" pitchFamily="34" charset="-78"/>
                        </a:rPr>
                        <a:t>ü</a:t>
                      </a:r>
                      <a:endParaRPr lang="en-US" sz="1200" dirty="0">
                        <a:effectLst/>
                        <a:latin typeface="Wingdings" panose="05000000000000000000" pitchFamily="2" charset="2"/>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نمایش خطای پرداخت به کاربر</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خطای پرداخت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Place</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Start Time</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End Time</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2،4،6</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اگر سرویس انتخاب شده در دسترس بود و پرداخت کاربر ناموفق باشد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2</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637113902"/>
                  </a:ext>
                </a:extLst>
              </a:tr>
              <a:tr h="919129">
                <a:tc>
                  <a:txBody>
                    <a:bodyPr/>
                    <a:lstStyle/>
                    <a:p>
                      <a:pPr marL="0" marR="0" algn="ctr" rtl="1">
                        <a:lnSpc>
                          <a:spcPct val="107000"/>
                        </a:lnSpc>
                        <a:spcBef>
                          <a:spcPts val="0"/>
                        </a:spcBef>
                        <a:spcAft>
                          <a:spcPts val="0"/>
                        </a:spcAft>
                      </a:pPr>
                      <a:r>
                        <a:rPr lang="en-US" sz="1600" dirty="0">
                          <a:effectLst/>
                          <a:latin typeface="Wingdings" panose="05000000000000000000" pitchFamily="2" charset="2"/>
                          <a:cs typeface="IRANSansWeb Light" panose="020B0506030804020204" pitchFamily="34" charset="-78"/>
                        </a:rPr>
                        <a:t>ü</a:t>
                      </a:r>
                      <a:endParaRPr lang="en-US" sz="1200" dirty="0">
                        <a:effectLst/>
                        <a:latin typeface="Wingdings" panose="05000000000000000000" pitchFamily="2" charset="2"/>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600">
                          <a:effectLst/>
                          <a:latin typeface="IRANSansWeb Light" panose="020B0506030804020204" pitchFamily="34" charset="-78"/>
                          <a:cs typeface="IRANSansWeb Light" panose="020B0506030804020204" pitchFamily="34" charset="-78"/>
                        </a:rPr>
                        <a:t>نمایش خطای رزرو به کاربر</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خطای رزرو</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Place</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Start Time</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en-US" sz="1600">
                          <a:effectLst/>
                          <a:latin typeface="IRANSansWeb Light" panose="020B0506030804020204" pitchFamily="34" charset="-78"/>
                          <a:cs typeface="IRANSansWeb Light" panose="020B0506030804020204" pitchFamily="34" charset="-78"/>
                        </a:rPr>
                        <a:t>End Time</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2،8</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اگر سرویس انتخاب شده در دسترس نباشد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3</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015119691"/>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27</a:t>
            </a:fld>
            <a:endParaRPr lang="en-US"/>
          </a:p>
        </p:txBody>
      </p:sp>
    </p:spTree>
    <p:extLst>
      <p:ext uri="{BB962C8B-B14F-4D97-AF65-F5344CB8AC3E}">
        <p14:creationId xmlns:p14="http://schemas.microsoft.com/office/powerpoint/2010/main" val="3801950694"/>
      </p:ext>
    </p:extLst>
  </p:cSld>
  <p:clrMapOvr>
    <a:masterClrMapping/>
  </p:clrMapOvr>
  <p:transition spd="slow">
    <p:push dir="u"/>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b="1" dirty="0"/>
              <a:t>تست جعبه </a:t>
            </a:r>
            <a:r>
              <a:rPr lang="fa-IR" b="1" dirty="0" smtClean="0"/>
              <a:t>سیاه</a:t>
            </a:r>
            <a:endParaRPr lang="en-US" b="1" dirty="0"/>
          </a:p>
        </p:txBody>
      </p:sp>
      <p:sp>
        <p:nvSpPr>
          <p:cNvPr id="3" name="Text Placeholder 2"/>
          <p:cNvSpPr>
            <a:spLocks noGrp="1"/>
          </p:cNvSpPr>
          <p:nvPr>
            <p:ph type="body" sz="quarter" idx="11"/>
          </p:nvPr>
        </p:nvSpPr>
        <p:spPr/>
        <p:txBody>
          <a:bodyPr/>
          <a:lstStyle/>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74291531"/>
              </p:ext>
            </p:extLst>
          </p:nvPr>
        </p:nvGraphicFramePr>
        <p:xfrm>
          <a:off x="944879" y="2501719"/>
          <a:ext cx="10518602" cy="3218362"/>
        </p:xfrm>
        <a:graphic>
          <a:graphicData uri="http://schemas.openxmlformats.org/drawingml/2006/table">
            <a:tbl>
              <a:tblPr rtl="1" firstRow="1" firstCol="1" bandRow="1">
                <a:tableStyleId>{073A0DAA-6AF3-43AB-8588-CEC1D06C72B9}</a:tableStyleId>
              </a:tblPr>
              <a:tblGrid>
                <a:gridCol w="1092375">
                  <a:extLst>
                    <a:ext uri="{9D8B030D-6E8A-4147-A177-3AD203B41FA5}">
                      <a16:colId xmlns:a16="http://schemas.microsoft.com/office/drawing/2014/main" val="171763122"/>
                    </a:ext>
                  </a:extLst>
                </a:gridCol>
                <a:gridCol w="3093707">
                  <a:extLst>
                    <a:ext uri="{9D8B030D-6E8A-4147-A177-3AD203B41FA5}">
                      <a16:colId xmlns:a16="http://schemas.microsoft.com/office/drawing/2014/main" val="1347137534"/>
                    </a:ext>
                  </a:extLst>
                </a:gridCol>
                <a:gridCol w="2665346">
                  <a:extLst>
                    <a:ext uri="{9D8B030D-6E8A-4147-A177-3AD203B41FA5}">
                      <a16:colId xmlns:a16="http://schemas.microsoft.com/office/drawing/2014/main" val="2541512992"/>
                    </a:ext>
                  </a:extLst>
                </a:gridCol>
                <a:gridCol w="2468000">
                  <a:extLst>
                    <a:ext uri="{9D8B030D-6E8A-4147-A177-3AD203B41FA5}">
                      <a16:colId xmlns:a16="http://schemas.microsoft.com/office/drawing/2014/main" val="3505474825"/>
                    </a:ext>
                  </a:extLst>
                </a:gridCol>
                <a:gridCol w="1199174">
                  <a:extLst>
                    <a:ext uri="{9D8B030D-6E8A-4147-A177-3AD203B41FA5}">
                      <a16:colId xmlns:a16="http://schemas.microsoft.com/office/drawing/2014/main" val="417696584"/>
                    </a:ext>
                  </a:extLst>
                </a:gridCol>
              </a:tblGrid>
              <a:tr h="735748">
                <a:tc>
                  <a:txBody>
                    <a:bodyPr/>
                    <a:lstStyle/>
                    <a:p>
                      <a:pPr marL="0" marR="0" algn="ctr" rtl="1">
                        <a:lnSpc>
                          <a:spcPct val="107000"/>
                        </a:lnSpc>
                        <a:spcBef>
                          <a:spcPts val="0"/>
                        </a:spcBef>
                        <a:spcAft>
                          <a:spcPts val="0"/>
                        </a:spcAft>
                      </a:pPr>
                      <a:r>
                        <a:rPr lang="fa-IR" sz="2400" dirty="0">
                          <a:effectLst/>
                          <a:latin typeface="IRANSansWeb Light" panose="020B0506030804020204" pitchFamily="34" charset="-78"/>
                          <a:cs typeface="IRANSansWeb Light" panose="020B0506030804020204" pitchFamily="34" charset="-78"/>
                        </a:rPr>
                        <a:t>ردیف</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2400">
                          <a:effectLst/>
                          <a:latin typeface="IRANSansWeb Light" panose="020B0506030804020204" pitchFamily="34" charset="-78"/>
                          <a:cs typeface="IRANSansWeb Light" panose="020B0506030804020204" pitchFamily="34" charset="-78"/>
                        </a:rPr>
                        <a:t>ورودی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2400">
                          <a:effectLst/>
                          <a:latin typeface="IRANSansWeb Light" panose="020B0506030804020204" pitchFamily="34" charset="-78"/>
                          <a:cs typeface="IRANSansWeb Light" panose="020B0506030804020204" pitchFamily="34" charset="-78"/>
                        </a:rPr>
                        <a:t>انتظار</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2400">
                          <a:effectLst/>
                          <a:latin typeface="IRANSansWeb Light" panose="020B0506030804020204" pitchFamily="34" charset="-78"/>
                          <a:cs typeface="IRANSansWeb Light" panose="020B0506030804020204" pitchFamily="34" charset="-78"/>
                        </a:rPr>
                        <a:t>نتیجه</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2400">
                          <a:effectLst/>
                          <a:latin typeface="IRANSansWeb Light" panose="020B0506030804020204" pitchFamily="34" charset="-78"/>
                          <a:cs typeface="IRANSansWeb Light" panose="020B0506030804020204" pitchFamily="34" charset="-78"/>
                        </a:rPr>
                        <a:t>وضعیت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extLst>
                  <a:ext uri="{0D108BD9-81ED-4DB2-BD59-A6C34878D82A}">
                    <a16:rowId xmlns:a16="http://schemas.microsoft.com/office/drawing/2014/main" val="2999117872"/>
                  </a:ext>
                </a:extLst>
              </a:tr>
              <a:tr h="551692">
                <a:tc>
                  <a:txBody>
                    <a:bodyPr/>
                    <a:lstStyle/>
                    <a:p>
                      <a:pPr marL="152400" marR="0" algn="ctr" rtl="1">
                        <a:lnSpc>
                          <a:spcPct val="107000"/>
                        </a:lnSpc>
                        <a:spcBef>
                          <a:spcPts val="0"/>
                        </a:spcBef>
                        <a:spcAft>
                          <a:spcPts val="0"/>
                        </a:spcAft>
                      </a:pPr>
                      <a:r>
                        <a:rPr lang="en-US" sz="1800" b="0" dirty="0" smtClean="0">
                          <a:effectLst/>
                          <a:latin typeface="IRANSansWeb Light" panose="020B0506030804020204" pitchFamily="34" charset="-78"/>
                          <a:cs typeface="IRANSansWeb Light" panose="020B0506030804020204" pitchFamily="34" charset="-78"/>
                        </a:rPr>
                        <a:t>1</a:t>
                      </a:r>
                      <a:endParaRPr lang="en-US" sz="1050" b="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ورود به نرم افزار بدون اتصال به اینترنت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نمایش پیغام خطا مبنی بر عدم اتصال به اینترنت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به اینترنت متصل نمی باشید</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342900" marR="0" lvl="0" indent="-342900" algn="ctr" rtl="1">
                        <a:lnSpc>
                          <a:spcPct val="107000"/>
                        </a:lnSpc>
                        <a:spcBef>
                          <a:spcPts val="0"/>
                        </a:spcBef>
                        <a:spcAft>
                          <a:spcPts val="0"/>
                        </a:spcAft>
                        <a:buFont typeface="Wingdings" panose="05000000000000000000" pitchFamily="2" charset="2"/>
                        <a:buChar char=""/>
                      </a:pPr>
                      <a:r>
                        <a:rPr lang="fa-IR" sz="2400">
                          <a:effectLst/>
                          <a:latin typeface="IRANSansWeb Light" panose="020B0506030804020204" pitchFamily="34" charset="-78"/>
                          <a:cs typeface="IRANSansWeb Light" panose="020B0506030804020204" pitchFamily="34" charset="-78"/>
                        </a:rPr>
                        <a:t> </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extLst>
                  <a:ext uri="{0D108BD9-81ED-4DB2-BD59-A6C34878D82A}">
                    <a16:rowId xmlns:a16="http://schemas.microsoft.com/office/drawing/2014/main" val="3348744423"/>
                  </a:ext>
                </a:extLst>
              </a:tr>
              <a:tr h="827538">
                <a:tc>
                  <a:txBody>
                    <a:bodyPr/>
                    <a:lstStyle/>
                    <a:p>
                      <a:pPr marL="228600" marR="0" algn="r" rtl="1">
                        <a:lnSpc>
                          <a:spcPct val="107000"/>
                        </a:lnSpc>
                        <a:spcBef>
                          <a:spcPts val="0"/>
                        </a:spcBef>
                        <a:spcAft>
                          <a:spcPts val="0"/>
                        </a:spcAft>
                      </a:pPr>
                      <a:r>
                        <a:rPr lang="en-US" sz="1800" b="0" dirty="0" smtClean="0">
                          <a:effectLst/>
                          <a:latin typeface="IRANSansWeb Light" panose="020B0506030804020204" pitchFamily="34" charset="-78"/>
                          <a:cs typeface="IRANSansWeb Light" panose="020B0506030804020204" pitchFamily="34" charset="-78"/>
                        </a:rPr>
                        <a:t>2    </a:t>
                      </a:r>
                      <a:endParaRPr lang="en-US" sz="1050" b="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رد کردن درخواست دسترسی به </a:t>
                      </a:r>
                      <a:r>
                        <a:rPr lang="en-US" sz="1400">
                          <a:effectLst/>
                          <a:latin typeface="IRANSansWeb Light" panose="020B0506030804020204" pitchFamily="34" charset="-78"/>
                          <a:cs typeface="IRANSansWeb Light" panose="020B0506030804020204" pitchFamily="34" charset="-78"/>
                        </a:rPr>
                        <a:t>GPS</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نمایش پیغامی مبنی بر عدم موفقیت در مکان یابی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دسترسی به موقعیت</a:t>
                      </a:r>
                      <a:endParaRPr lang="en-US" sz="120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مکانی نیاز است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342900" marR="0" lvl="0" indent="-342900" algn="ctr" rtl="1">
                        <a:lnSpc>
                          <a:spcPct val="107000"/>
                        </a:lnSpc>
                        <a:spcBef>
                          <a:spcPts val="0"/>
                        </a:spcBef>
                        <a:spcAft>
                          <a:spcPts val="0"/>
                        </a:spcAft>
                        <a:buFont typeface="Wingdings" panose="05000000000000000000" pitchFamily="2" charset="2"/>
                        <a:buChar char=""/>
                      </a:pPr>
                      <a:r>
                        <a:rPr lang="fa-IR" sz="2400">
                          <a:effectLst/>
                          <a:latin typeface="IRANSansWeb Light" panose="020B0506030804020204" pitchFamily="34" charset="-78"/>
                          <a:cs typeface="IRANSansWeb Light" panose="020B0506030804020204" pitchFamily="34" charset="-78"/>
                        </a:rPr>
                        <a:t> </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extLst>
                  <a:ext uri="{0D108BD9-81ED-4DB2-BD59-A6C34878D82A}">
                    <a16:rowId xmlns:a16="http://schemas.microsoft.com/office/drawing/2014/main" val="2865459962"/>
                  </a:ext>
                </a:extLst>
              </a:tr>
              <a:tr h="551692">
                <a:tc>
                  <a:txBody>
                    <a:bodyPr/>
                    <a:lstStyle/>
                    <a:p>
                      <a:pPr marL="228600" marR="0" algn="r" rtl="1">
                        <a:lnSpc>
                          <a:spcPct val="107000"/>
                        </a:lnSpc>
                        <a:spcBef>
                          <a:spcPts val="0"/>
                        </a:spcBef>
                        <a:spcAft>
                          <a:spcPts val="0"/>
                        </a:spcAft>
                      </a:pPr>
                      <a:r>
                        <a:rPr lang="en-US" sz="1800" b="0" dirty="0" smtClean="0">
                          <a:effectLst/>
                          <a:latin typeface="IRANSansWeb Light" panose="020B0506030804020204" pitchFamily="34" charset="-78"/>
                          <a:cs typeface="IRANSansWeb Light" panose="020B0506030804020204" pitchFamily="34" charset="-78"/>
                        </a:rPr>
                        <a:t>3</a:t>
                      </a:r>
                      <a:r>
                        <a:rPr lang="en-US" sz="1800" b="0" baseline="0" dirty="0" smtClean="0">
                          <a:effectLst/>
                          <a:latin typeface="IRANSansWeb Light" panose="020B0506030804020204" pitchFamily="34" charset="-78"/>
                          <a:cs typeface="IRANSansWeb Light" panose="020B0506030804020204" pitchFamily="34" charset="-78"/>
                        </a:rPr>
                        <a:t>   </a:t>
                      </a:r>
                      <a:r>
                        <a:rPr lang="en-US" sz="1800" b="0" dirty="0" smtClean="0">
                          <a:effectLst/>
                          <a:latin typeface="IRANSansWeb Light" panose="020B0506030804020204" pitchFamily="34" charset="-78"/>
                          <a:cs typeface="IRANSansWeb Light" panose="020B0506030804020204" pitchFamily="34" charset="-78"/>
                        </a:rPr>
                        <a:t> </a:t>
                      </a:r>
                      <a:endParaRPr lang="en-US" sz="1050" b="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ورود نام مکان فرضی</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عدم ارائه مکان در نتایج جستجو</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جستجو نتیجه ای در برنداشت</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342900" marR="0" lvl="0" indent="-342900" algn="ctr" rtl="1">
                        <a:lnSpc>
                          <a:spcPct val="107000"/>
                        </a:lnSpc>
                        <a:spcBef>
                          <a:spcPts val="0"/>
                        </a:spcBef>
                        <a:spcAft>
                          <a:spcPts val="0"/>
                        </a:spcAft>
                        <a:buFont typeface="Wingdings" panose="05000000000000000000" pitchFamily="2" charset="2"/>
                        <a:buChar char=""/>
                      </a:pPr>
                      <a:r>
                        <a:rPr lang="fa-IR" sz="2400">
                          <a:effectLst/>
                          <a:latin typeface="IRANSansWeb Light" panose="020B0506030804020204" pitchFamily="34" charset="-78"/>
                          <a:cs typeface="IRANSansWeb Light" panose="020B0506030804020204" pitchFamily="34" charset="-78"/>
                        </a:rPr>
                        <a:t> </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extLst>
                  <a:ext uri="{0D108BD9-81ED-4DB2-BD59-A6C34878D82A}">
                    <a16:rowId xmlns:a16="http://schemas.microsoft.com/office/drawing/2014/main" val="4061820418"/>
                  </a:ext>
                </a:extLst>
              </a:tr>
              <a:tr h="551692">
                <a:tc>
                  <a:txBody>
                    <a:bodyPr/>
                    <a:lstStyle/>
                    <a:p>
                      <a:pPr marL="228600" marR="0" algn="r" rtl="1">
                        <a:lnSpc>
                          <a:spcPct val="107000"/>
                        </a:lnSpc>
                        <a:spcBef>
                          <a:spcPts val="0"/>
                        </a:spcBef>
                        <a:spcAft>
                          <a:spcPts val="0"/>
                        </a:spcAft>
                      </a:pPr>
                      <a:r>
                        <a:rPr lang="en-US" sz="1800" b="0" dirty="0" smtClean="0">
                          <a:effectLst/>
                          <a:latin typeface="IRANSansWeb Light" panose="020B0506030804020204" pitchFamily="34" charset="-78"/>
                          <a:cs typeface="IRANSansWeb Light" panose="020B0506030804020204" pitchFamily="34" charset="-78"/>
                        </a:rPr>
                        <a:t>4    </a:t>
                      </a:r>
                      <a:endParaRPr lang="en-US" sz="1050" b="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en-US" sz="1400" dirty="0" smtClean="0">
                          <a:effectLst/>
                          <a:latin typeface="IRANSansWeb Light" panose="020B0506030804020204" pitchFamily="34" charset="-78"/>
                          <a:cs typeface="IRANSansWeb Light" panose="020B0506030804020204" pitchFamily="34" charset="-78"/>
                        </a:rPr>
                        <a:t> </a:t>
                      </a:r>
                      <a:r>
                        <a:rPr lang="fa-IR" sz="1400" dirty="0" smtClean="0">
                          <a:effectLst/>
                          <a:latin typeface="IRANSansWeb Light" panose="020B0506030804020204" pitchFamily="34" charset="-78"/>
                          <a:cs typeface="IRANSansWeb Light" panose="020B0506030804020204" pitchFamily="34" charset="-78"/>
                        </a:rPr>
                        <a:t>مقدار </a:t>
                      </a:r>
                      <a:r>
                        <a:rPr lang="fa-IR" sz="1400" dirty="0">
                          <a:effectLst/>
                          <a:latin typeface="IRANSansWeb Light" panose="020B0506030804020204" pitchFamily="34" charset="-78"/>
                          <a:cs typeface="IRANSansWeb Light" panose="020B0506030804020204" pitchFamily="34" charset="-78"/>
                        </a:rPr>
                        <a:t>هزینه پارک برابر با موجودی حساب کاربر</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موفقیت در پرداخت هزینه</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0" marR="0" algn="ctr" rtl="1">
                        <a:lnSpc>
                          <a:spcPct val="107000"/>
                        </a:lnSpc>
                        <a:spcBef>
                          <a:spcPts val="0"/>
                        </a:spcBef>
                        <a:spcAft>
                          <a:spcPts val="0"/>
                        </a:spcAft>
                      </a:pPr>
                      <a:r>
                        <a:rPr lang="fa-IR" sz="1400">
                          <a:effectLst/>
                          <a:latin typeface="IRANSansWeb Light" panose="020B0506030804020204" pitchFamily="34" charset="-78"/>
                          <a:cs typeface="IRANSansWeb Light" panose="020B0506030804020204" pitchFamily="34" charset="-78"/>
                        </a:rPr>
                        <a:t>موفقیت در پرداخت هزینه</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tc>
                  <a:txBody>
                    <a:bodyPr/>
                    <a:lstStyle/>
                    <a:p>
                      <a:pPr marL="342900" marR="0" lvl="0" indent="-342900" algn="ctr" rtl="1">
                        <a:lnSpc>
                          <a:spcPct val="107000"/>
                        </a:lnSpc>
                        <a:spcBef>
                          <a:spcPts val="0"/>
                        </a:spcBef>
                        <a:spcAft>
                          <a:spcPts val="0"/>
                        </a:spcAft>
                        <a:buFont typeface="Wingdings" panose="05000000000000000000" pitchFamily="2" charset="2"/>
                        <a:buChar char=""/>
                      </a:pPr>
                      <a:r>
                        <a:rPr lang="fa-IR" sz="2400" dirty="0">
                          <a:effectLst/>
                          <a:latin typeface="IRANSansWeb Light" panose="020B0506030804020204" pitchFamily="34" charset="-78"/>
                          <a:cs typeface="IRANSansWeb Light" panose="020B0506030804020204" pitchFamily="34" charset="-78"/>
                        </a:rPr>
                        <a:t> </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49722" marR="49722" marT="0" marB="0"/>
                </a:tc>
                <a:extLst>
                  <a:ext uri="{0D108BD9-81ED-4DB2-BD59-A6C34878D82A}">
                    <a16:rowId xmlns:a16="http://schemas.microsoft.com/office/drawing/2014/main" val="33123497"/>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28</a:t>
            </a:fld>
            <a:endParaRPr lang="en-US"/>
          </a:p>
        </p:txBody>
      </p:sp>
    </p:spTree>
    <p:extLst>
      <p:ext uri="{BB962C8B-B14F-4D97-AF65-F5344CB8AC3E}">
        <p14:creationId xmlns:p14="http://schemas.microsoft.com/office/powerpoint/2010/main" val="1180915531"/>
      </p:ext>
    </p:extLst>
  </p:cSld>
  <p:clrMapOvr>
    <a:masterClrMapping/>
  </p:clrMapOvr>
  <p:transition spd="slow">
    <p:push dir="u"/>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نگهداری سیستم</a:t>
            </a:r>
            <a:endParaRPr lang="en-US" dirty="0"/>
          </a:p>
        </p:txBody>
      </p:sp>
      <p:sp>
        <p:nvSpPr>
          <p:cNvPr id="3" name="Text Placeholder 2"/>
          <p:cNvSpPr>
            <a:spLocks noGrp="1"/>
          </p:cNvSpPr>
          <p:nvPr>
            <p:ph type="body" sz="quarter" idx="11"/>
          </p:nvPr>
        </p:nvSpPr>
        <p:spPr/>
        <p:txBody>
          <a:bodyPr/>
          <a:lstStyle/>
          <a:p>
            <a:pPr marL="342900" indent="-342900">
              <a:lnSpc>
                <a:spcPct val="200000"/>
              </a:lnSpc>
              <a:buFont typeface="Arial" panose="020B0604020202020204" pitchFamily="34" charset="0"/>
              <a:buChar char="•"/>
            </a:pPr>
            <a:r>
              <a:rPr lang="fa-IR" dirty="0" smtClean="0"/>
              <a:t>قرار دادن قسمت پشتیبانی در برنامه (در بردارنده سوال های متداول و راهنمای کامل و ارتباط با قسمت پشتیبانی انلاین)</a:t>
            </a:r>
          </a:p>
          <a:p>
            <a:pPr marL="342900" indent="-342900">
              <a:lnSpc>
                <a:spcPct val="200000"/>
              </a:lnSpc>
              <a:buFont typeface="Arial" panose="020B0604020202020204" pitchFamily="34" charset="0"/>
              <a:buChar char="•"/>
            </a:pPr>
            <a:r>
              <a:rPr lang="fa-IR" dirty="0" smtClean="0"/>
              <a:t>ارسال پیشنهادات و انتقادات کاربر در مورد خدمات و کارایی برنامه به تیم توسعه</a:t>
            </a:r>
          </a:p>
          <a:p>
            <a:pPr marL="342900" indent="-342900">
              <a:lnSpc>
                <a:spcPct val="200000"/>
              </a:lnSpc>
              <a:buFont typeface="Arial" panose="020B0604020202020204" pitchFamily="34" charset="0"/>
              <a:buChar char="•"/>
            </a:pPr>
            <a:r>
              <a:rPr lang="fa-IR" dirty="0" smtClean="0"/>
              <a:t>گزارش خطاهای برنامه، توسط کاربر برای رسیدگی سریع توسط تیم نگهداری و رفع خطا</a:t>
            </a:r>
            <a:endParaRPr lang="en-US" dirty="0"/>
          </a:p>
        </p:txBody>
      </p:sp>
      <p:sp>
        <p:nvSpPr>
          <p:cNvPr id="4" name="Slide Number Placeholder 3"/>
          <p:cNvSpPr>
            <a:spLocks noGrp="1"/>
          </p:cNvSpPr>
          <p:nvPr>
            <p:ph type="sldNum" sz="quarter" idx="12"/>
          </p:nvPr>
        </p:nvSpPr>
        <p:spPr/>
        <p:txBody>
          <a:bodyPr/>
          <a:lstStyle/>
          <a:p>
            <a:fld id="{F01B2A3E-0D4F-4E70-9B31-A4F4A2EE2EA4}" type="slidenum">
              <a:rPr lang="en-US" smtClean="0"/>
              <a:t>29</a:t>
            </a:fld>
            <a:endParaRPr lang="en-US"/>
          </a:p>
        </p:txBody>
      </p:sp>
    </p:spTree>
    <p:extLst>
      <p:ext uri="{BB962C8B-B14F-4D97-AF65-F5344CB8AC3E}">
        <p14:creationId xmlns:p14="http://schemas.microsoft.com/office/powerpoint/2010/main" val="42756830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up)">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up)">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pPr rtl="1"/>
            <a:r>
              <a:rPr lang="fa-IR" dirty="0" smtClean="0"/>
              <a:t>معرفی سیستم</a:t>
            </a:r>
            <a:endParaRPr lang="en-US" dirty="0"/>
          </a:p>
        </p:txBody>
      </p:sp>
      <p:sp>
        <p:nvSpPr>
          <p:cNvPr id="3" name="Text Placeholder 2"/>
          <p:cNvSpPr>
            <a:spLocks noGrp="1"/>
          </p:cNvSpPr>
          <p:nvPr>
            <p:ph type="body" sz="quarter" idx="11"/>
          </p:nvPr>
        </p:nvSpPr>
        <p:spPr>
          <a:xfrm>
            <a:off x="274319" y="4378960"/>
            <a:ext cx="11582401" cy="1859280"/>
          </a:xfrm>
        </p:spPr>
        <p:txBody>
          <a:bodyPr/>
          <a:lstStyle/>
          <a:p>
            <a:pPr algn="ctr" rtl="1">
              <a:lnSpc>
                <a:spcPct val="150000"/>
              </a:lnSpc>
            </a:pPr>
            <a:r>
              <a:rPr lang="fa-IR" dirty="0" smtClean="0"/>
              <a:t>به طور خلاصه سیستم مدیریت جای پارک، سیستمی است که به شما کمک می کند در کمترین زمان ممکن مکان های قابل دسترس برای پارک را پیدا نموده، آن را برای بازه زمانی مشخصی از روز رزرو کرده و از آن استفاده نمایید.</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5105" y="1914935"/>
            <a:ext cx="2260825" cy="2260825"/>
          </a:xfrm>
          <a:prstGeom prst="rect">
            <a:avLst/>
          </a:prstGeom>
        </p:spPr>
      </p:pic>
      <p:sp>
        <p:nvSpPr>
          <p:cNvPr id="5" name="Slide Number Placeholder 4"/>
          <p:cNvSpPr>
            <a:spLocks noGrp="1"/>
          </p:cNvSpPr>
          <p:nvPr>
            <p:ph type="sldNum" sz="quarter" idx="12"/>
          </p:nvPr>
        </p:nvSpPr>
        <p:spPr/>
        <p:txBody>
          <a:bodyPr/>
          <a:lstStyle/>
          <a:p>
            <a:fld id="{F01B2A3E-0D4F-4E70-9B31-A4F4A2EE2EA4}" type="slidenum">
              <a:rPr lang="en-US" smtClean="0"/>
              <a:t>3</a:t>
            </a:fld>
            <a:endParaRPr lang="en-US"/>
          </a:p>
        </p:txBody>
      </p:sp>
    </p:spTree>
    <p:extLst>
      <p:ext uri="{BB962C8B-B14F-4D97-AF65-F5344CB8AC3E}">
        <p14:creationId xmlns:p14="http://schemas.microsoft.com/office/powerpoint/2010/main" val="22090591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نگهداری سیستم</a:t>
            </a:r>
            <a:endParaRPr lang="en-US" dirty="0" smtClean="0"/>
          </a:p>
          <a:p>
            <a:endParaRPr lang="en-US" dirty="0"/>
          </a:p>
        </p:txBody>
      </p:sp>
      <p:sp>
        <p:nvSpPr>
          <p:cNvPr id="3" name="Text Placeholder 2"/>
          <p:cNvSpPr>
            <a:spLocks noGrp="1"/>
          </p:cNvSpPr>
          <p:nvPr>
            <p:ph type="body" sz="quarter" idx="11"/>
          </p:nvPr>
        </p:nvSpPr>
        <p:spPr/>
        <p:txBody>
          <a:bodyPr/>
          <a:lstStyle/>
          <a:p>
            <a:pPr marL="342900" indent="-342900">
              <a:lnSpc>
                <a:spcPct val="150000"/>
              </a:lnSpc>
              <a:buFont typeface="Arial" panose="020B0604020202020204" pitchFamily="34" charset="0"/>
              <a:buChar char="•"/>
            </a:pPr>
            <a:r>
              <a:rPr lang="fa-IR" sz="2000" dirty="0" smtClean="0"/>
              <a:t>از جمله وظایف مربوط به تیم نگهداری، حذف اشکالات نرم افزاری باقی مانده، بهبود یکپارچگی و قابلیت اطمینان برنامه ها، ساده سازی و تکرار روال اعتبار سنجی داده ها ، اصلاح پردازش و گزارش نادرست و به حداقل رساندن خرابی است.</a:t>
            </a:r>
          </a:p>
          <a:p>
            <a:pPr marL="342900" indent="-342900">
              <a:lnSpc>
                <a:spcPct val="150000"/>
              </a:lnSpc>
              <a:buFont typeface="Arial" panose="020B0604020202020204" pitchFamily="34" charset="0"/>
              <a:buChar char="•"/>
            </a:pPr>
            <a:r>
              <a:rPr lang="fa-IR" sz="2000" dirty="0" smtClean="0"/>
              <a:t>تغییر در </a:t>
            </a:r>
            <a:r>
              <a:rPr lang="en-US" sz="2000" dirty="0" smtClean="0"/>
              <a:t>UI </a:t>
            </a:r>
            <a:r>
              <a:rPr lang="fa-IR" sz="2000" dirty="0" smtClean="0"/>
              <a:t>برنامه ازجمله آیکون ها – تصاویر – انیمیشن ها – فونت و ... جهت ایجاد تنوع و جلوگیری از تکراری شدن برنامه برای کاربر پس از مدتی استفاده از آن.</a:t>
            </a:r>
          </a:p>
          <a:p>
            <a:pPr marL="342900" indent="-342900">
              <a:lnSpc>
                <a:spcPct val="150000"/>
              </a:lnSpc>
              <a:buFont typeface="Arial" panose="020B0604020202020204" pitchFamily="34" charset="0"/>
              <a:buChar char="•"/>
            </a:pPr>
            <a:r>
              <a:rPr lang="fa-IR" sz="2000" dirty="0" smtClean="0"/>
              <a:t>افزودن بخش های تکمیلی به نرم افزار از طریق بروزرسانی در گذر زمان در راستای توسعه قابلیت ها و همچنین رضایت کاربران نرم افزار.</a:t>
            </a:r>
          </a:p>
          <a:p>
            <a:pPr marL="342900" indent="-342900">
              <a:lnSpc>
                <a:spcPct val="150000"/>
              </a:lnSpc>
              <a:buFont typeface="Arial" panose="020B0604020202020204" pitchFamily="34" charset="0"/>
              <a:buChar char="•"/>
            </a:pPr>
            <a:r>
              <a:rPr lang="fa-IR" sz="2000" dirty="0" smtClean="0"/>
              <a:t>قدردانی از کاربرانی که از محصول راضی هستند از طریق بازخورد مثبت</a:t>
            </a:r>
          </a:p>
          <a:p>
            <a:endParaRPr lang="en-US" dirty="0"/>
          </a:p>
        </p:txBody>
      </p:sp>
      <p:sp>
        <p:nvSpPr>
          <p:cNvPr id="4" name="Slide Number Placeholder 3"/>
          <p:cNvSpPr>
            <a:spLocks noGrp="1"/>
          </p:cNvSpPr>
          <p:nvPr>
            <p:ph type="sldNum" sz="quarter" idx="12"/>
          </p:nvPr>
        </p:nvSpPr>
        <p:spPr/>
        <p:txBody>
          <a:bodyPr/>
          <a:lstStyle/>
          <a:p>
            <a:fld id="{F01B2A3E-0D4F-4E70-9B31-A4F4A2EE2EA4}" type="slidenum">
              <a:rPr lang="en-US" smtClean="0"/>
              <a:t>30</a:t>
            </a:fld>
            <a:endParaRPr lang="en-US"/>
          </a:p>
        </p:txBody>
      </p:sp>
    </p:spTree>
    <p:extLst>
      <p:ext uri="{BB962C8B-B14F-4D97-AF65-F5344CB8AC3E}">
        <p14:creationId xmlns:p14="http://schemas.microsoft.com/office/powerpoint/2010/main" val="153258695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up)">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up)">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up)">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مزایای استفاده از سیستم مدیریت جای پارک</a:t>
            </a:r>
            <a:endParaRPr lang="en-US" dirty="0"/>
          </a:p>
        </p:txBody>
      </p:sp>
      <p:sp>
        <p:nvSpPr>
          <p:cNvPr id="3" name="Text Placeholder 2"/>
          <p:cNvSpPr>
            <a:spLocks noGrp="1"/>
          </p:cNvSpPr>
          <p:nvPr>
            <p:ph type="body" sz="quarter" idx="11"/>
          </p:nvPr>
        </p:nvSpPr>
        <p:spPr>
          <a:xfrm>
            <a:off x="274318" y="1640860"/>
            <a:ext cx="11582401" cy="4556740"/>
          </a:xfrm>
        </p:spPr>
        <p:txBody>
          <a:bodyPr/>
          <a:lstStyle/>
          <a:p>
            <a:pPr>
              <a:lnSpc>
                <a:spcPct val="150000"/>
              </a:lnSpc>
            </a:pPr>
            <a:r>
              <a:rPr lang="fa-IR" dirty="0" smtClean="0"/>
              <a:t>برای راننده ها</a:t>
            </a:r>
          </a:p>
          <a:p>
            <a:pPr>
              <a:lnSpc>
                <a:spcPct val="150000"/>
              </a:lnSpc>
            </a:pPr>
            <a:r>
              <a:rPr lang="fa-IR" dirty="0" smtClean="0"/>
              <a:t>•	پارک بدون دغدغه و دردسر</a:t>
            </a:r>
          </a:p>
          <a:p>
            <a:pPr>
              <a:lnSpc>
                <a:spcPct val="150000"/>
              </a:lnSpc>
            </a:pPr>
            <a:r>
              <a:rPr lang="fa-IR" dirty="0" smtClean="0"/>
              <a:t>•	کاهش زمان جستجو برای یافتن مکان خالی برای پارک کردن خودرو</a:t>
            </a:r>
          </a:p>
          <a:p>
            <a:pPr>
              <a:lnSpc>
                <a:spcPct val="150000"/>
              </a:lnSpc>
            </a:pPr>
            <a:r>
              <a:rPr lang="fa-IR" dirty="0" smtClean="0"/>
              <a:t>•	از بین رفتن استرس ناشی از ناکامی در پیدا کردن جای پارک</a:t>
            </a:r>
          </a:p>
          <a:p>
            <a:pPr>
              <a:lnSpc>
                <a:spcPct val="150000"/>
              </a:lnSpc>
            </a:pPr>
            <a:r>
              <a:rPr lang="fa-IR" dirty="0" smtClean="0"/>
              <a:t>•	حفظ زمان با ارزش به خصوص در فرودگاه ،مراکز خرید و ...</a:t>
            </a:r>
          </a:p>
          <a:p>
            <a:pPr>
              <a:lnSpc>
                <a:spcPct val="150000"/>
              </a:lnSpc>
            </a:pPr>
            <a:r>
              <a:rPr lang="fa-IR" dirty="0" smtClean="0"/>
              <a:t>•	کاهش مصرف سوخت </a:t>
            </a:r>
          </a:p>
          <a:p>
            <a:pPr>
              <a:lnSpc>
                <a:spcPct val="150000"/>
              </a:lnSpc>
            </a:pPr>
            <a:r>
              <a:rPr lang="fa-IR" dirty="0" smtClean="0"/>
              <a:t>•	اطلاع لحظه ای از موقعیت مکان های پارک یک منطقه</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8" y="3576320"/>
            <a:ext cx="2931526" cy="2931526"/>
          </a:xfrm>
          <a:prstGeom prst="rect">
            <a:avLst/>
          </a:prstGeom>
        </p:spPr>
      </p:pic>
      <p:sp>
        <p:nvSpPr>
          <p:cNvPr id="5" name="Slide Number Placeholder 4"/>
          <p:cNvSpPr>
            <a:spLocks noGrp="1"/>
          </p:cNvSpPr>
          <p:nvPr>
            <p:ph type="sldNum" sz="quarter" idx="12"/>
          </p:nvPr>
        </p:nvSpPr>
        <p:spPr/>
        <p:txBody>
          <a:bodyPr/>
          <a:lstStyle/>
          <a:p>
            <a:fld id="{F01B2A3E-0D4F-4E70-9B31-A4F4A2EE2EA4}" type="slidenum">
              <a:rPr lang="en-US" smtClean="0"/>
              <a:t>4</a:t>
            </a:fld>
            <a:endParaRPr lang="en-US"/>
          </a:p>
        </p:txBody>
      </p:sp>
    </p:spTree>
    <p:extLst>
      <p:ext uri="{BB962C8B-B14F-4D97-AF65-F5344CB8AC3E}">
        <p14:creationId xmlns:p14="http://schemas.microsoft.com/office/powerpoint/2010/main" val="278564058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right)">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right)">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wipe(right)">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wipe(right)">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wipe(right)">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2"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wipe(right)">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مزایای استفاده از سیستم مدیریت جای پارک</a:t>
            </a:r>
            <a:endParaRPr lang="en-US" dirty="0" smtClean="0"/>
          </a:p>
          <a:p>
            <a:endParaRPr lang="en-US" dirty="0"/>
          </a:p>
        </p:txBody>
      </p:sp>
      <p:sp>
        <p:nvSpPr>
          <p:cNvPr id="3" name="Text Placeholder 2"/>
          <p:cNvSpPr>
            <a:spLocks noGrp="1"/>
          </p:cNvSpPr>
          <p:nvPr>
            <p:ph type="body" sz="quarter" idx="11"/>
          </p:nvPr>
        </p:nvSpPr>
        <p:spPr/>
        <p:txBody>
          <a:bodyPr/>
          <a:lstStyle/>
          <a:p>
            <a:pPr>
              <a:lnSpc>
                <a:spcPct val="150000"/>
              </a:lnSpc>
            </a:pPr>
            <a:r>
              <a:rPr lang="fa-IR" dirty="0" smtClean="0"/>
              <a:t>برای مالکان فضاهای پارک</a:t>
            </a:r>
          </a:p>
          <a:p>
            <a:pPr>
              <a:lnSpc>
                <a:spcPct val="150000"/>
              </a:lnSpc>
            </a:pPr>
            <a:r>
              <a:rPr lang="fa-IR" dirty="0" smtClean="0"/>
              <a:t>•	گردش سریع مکان های پارک در دسترس و افزایش درآمد</a:t>
            </a:r>
          </a:p>
          <a:p>
            <a:pPr>
              <a:lnSpc>
                <a:spcPct val="150000"/>
              </a:lnSpc>
            </a:pPr>
            <a:r>
              <a:rPr lang="fa-IR" dirty="0" smtClean="0"/>
              <a:t>•	کاهش نارضایتی مشتریان </a:t>
            </a:r>
          </a:p>
          <a:p>
            <a:pPr>
              <a:lnSpc>
                <a:spcPct val="150000"/>
              </a:lnSpc>
            </a:pPr>
            <a:r>
              <a:rPr lang="fa-IR" dirty="0" smtClean="0"/>
              <a:t>•	مدیریت جامع آمار </a:t>
            </a:r>
          </a:p>
          <a:p>
            <a:pPr>
              <a:lnSpc>
                <a:spcPct val="150000"/>
              </a:lnSpc>
            </a:pPr>
            <a:r>
              <a:rPr lang="fa-IR" dirty="0" smtClean="0"/>
              <a:t>•	مدیریت پربازده و کنترل آسان ماشین ها</a:t>
            </a:r>
          </a:p>
          <a:p>
            <a:pPr>
              <a:lnSpc>
                <a:spcPct val="150000"/>
              </a:lnSpc>
            </a:pPr>
            <a:r>
              <a:rPr lang="fa-IR" dirty="0" smtClean="0"/>
              <a:t>•	کاهش هزینه ها</a:t>
            </a: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318" y="3576320"/>
            <a:ext cx="2931526" cy="2931526"/>
          </a:xfrm>
          <a:prstGeom prst="rect">
            <a:avLst/>
          </a:prstGeom>
        </p:spPr>
      </p:pic>
      <p:sp>
        <p:nvSpPr>
          <p:cNvPr id="6" name="Slide Number Placeholder 5"/>
          <p:cNvSpPr>
            <a:spLocks noGrp="1"/>
          </p:cNvSpPr>
          <p:nvPr>
            <p:ph type="sldNum" sz="quarter" idx="12"/>
          </p:nvPr>
        </p:nvSpPr>
        <p:spPr/>
        <p:txBody>
          <a:bodyPr/>
          <a:lstStyle/>
          <a:p>
            <a:fld id="{F01B2A3E-0D4F-4E70-9B31-A4F4A2EE2EA4}" type="slidenum">
              <a:rPr lang="en-US" smtClean="0"/>
              <a:t>5</a:t>
            </a:fld>
            <a:endParaRPr lang="en-US"/>
          </a:p>
        </p:txBody>
      </p:sp>
    </p:spTree>
    <p:extLst>
      <p:ext uri="{BB962C8B-B14F-4D97-AF65-F5344CB8AC3E}">
        <p14:creationId xmlns:p14="http://schemas.microsoft.com/office/powerpoint/2010/main" val="427763285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wipe(right)">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wipe(right)">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wipe(right)">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2"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wipe(right)">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2"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wipe(right)">
                                      <p:cBhvr>
                                        <p:cTn id="2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نیازمندی ها</a:t>
            </a:r>
            <a:endParaRPr lang="en-US" dirty="0"/>
          </a:p>
        </p:txBody>
      </p:sp>
      <p:sp>
        <p:nvSpPr>
          <p:cNvPr id="3" name="Text Placeholder 2"/>
          <p:cNvSpPr>
            <a:spLocks noGrp="1"/>
          </p:cNvSpPr>
          <p:nvPr>
            <p:ph type="body" sz="quarter" idx="11"/>
          </p:nvPr>
        </p:nvSpPr>
        <p:spPr/>
        <p:txBody>
          <a:bodyPr/>
          <a:lstStyle/>
          <a:p>
            <a:r>
              <a:rPr lang="fa-IR" dirty="0" smtClean="0"/>
              <a:t>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003538469"/>
              </p:ext>
            </p:extLst>
          </p:nvPr>
        </p:nvGraphicFramePr>
        <p:xfrm>
          <a:off x="2234404" y="2314038"/>
          <a:ext cx="7662227" cy="3637103"/>
        </p:xfrm>
        <a:graphic>
          <a:graphicData uri="http://schemas.openxmlformats.org/drawingml/2006/table">
            <a:tbl>
              <a:tblPr firstRow="1" firstCol="1" bandRow="1">
                <a:tableStyleId>{5C22544A-7EE6-4342-B048-85BDC9FD1C3A}</a:tableStyleId>
              </a:tblPr>
              <a:tblGrid>
                <a:gridCol w="6197474">
                  <a:extLst>
                    <a:ext uri="{9D8B030D-6E8A-4147-A177-3AD203B41FA5}">
                      <a16:colId xmlns:a16="http://schemas.microsoft.com/office/drawing/2014/main" val="106876401"/>
                    </a:ext>
                  </a:extLst>
                </a:gridCol>
                <a:gridCol w="1464753">
                  <a:extLst>
                    <a:ext uri="{9D8B030D-6E8A-4147-A177-3AD203B41FA5}">
                      <a16:colId xmlns:a16="http://schemas.microsoft.com/office/drawing/2014/main" val="2674187215"/>
                    </a:ext>
                  </a:extLst>
                </a:gridCol>
              </a:tblGrid>
              <a:tr h="314959">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شرح نیازمندی</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535832139"/>
                  </a:ext>
                </a:extLst>
              </a:tr>
              <a:tr h="332216">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رزرو جای پارک در بازه زمانی مشخص</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dirty="0" smtClean="0">
                          <a:effectLst/>
                          <a:latin typeface="IRANSansWeb Light" panose="020B0506030804020204" pitchFamily="34" charset="-78"/>
                          <a:cs typeface="IRANSansWeb Light" panose="020B0506030804020204" pitchFamily="34" charset="-78"/>
                        </a:rPr>
                        <a:t>1</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962219106"/>
                  </a:ext>
                </a:extLst>
              </a:tr>
              <a:tr h="664428">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جستجوی مکان های پارک نزدیک بر اساس موقعیت کاربر</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2</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357700009"/>
                  </a:ext>
                </a:extLst>
              </a:tr>
              <a:tr h="332216">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بررسی وضعیت یک مکان پارک مشخص</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3</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1879861300"/>
                  </a:ext>
                </a:extLst>
              </a:tr>
              <a:tr h="664428">
                <a:tc>
                  <a:txBody>
                    <a:bodyPr/>
                    <a:lstStyle/>
                    <a:p>
                      <a:pPr marL="0" marR="0" algn="ctr" rtl="1">
                        <a:lnSpc>
                          <a:spcPct val="107000"/>
                        </a:lnSpc>
                        <a:spcBef>
                          <a:spcPts val="0"/>
                        </a:spcBef>
                        <a:spcAft>
                          <a:spcPts val="0"/>
                        </a:spcAft>
                      </a:pPr>
                      <a:r>
                        <a:rPr lang="fa-IR" sz="1600">
                          <a:effectLst/>
                          <a:latin typeface="IRANSansWeb Light" panose="020B0506030804020204" pitchFamily="34" charset="-78"/>
                          <a:cs typeface="IRANSansWeb Light" panose="020B0506030804020204" pitchFamily="34" charset="-78"/>
                        </a:rPr>
                        <a:t>قیمت گذاری پویا بر اساس ساعت و موقعیت مکان رزرو</a:t>
                      </a:r>
                      <a:endParaRPr lang="en-US" sz="12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4</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072877826"/>
                  </a:ext>
                </a:extLst>
              </a:tr>
              <a:tr h="664428">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آمارگیری از وضعیت های مکان های پارک در یک منطقه</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5</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2059553924"/>
                  </a:ext>
                </a:extLst>
              </a:tr>
              <a:tr h="664428">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رزرو گروهی چند جای پارک برای سازمان ها و ارگان ها</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fa-IR" sz="1600" dirty="0">
                          <a:effectLst/>
                          <a:latin typeface="IRANSansWeb Light" panose="020B0506030804020204" pitchFamily="34" charset="-78"/>
                          <a:cs typeface="IRANSansWeb Light" panose="020B0506030804020204" pitchFamily="34" charset="-78"/>
                        </a:rPr>
                        <a:t>6</a:t>
                      </a:r>
                      <a:endParaRPr lang="en-US" sz="12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2814867655"/>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6</a:t>
            </a:fld>
            <a:endParaRPr lang="en-US"/>
          </a:p>
        </p:txBody>
      </p:sp>
    </p:spTree>
    <p:extLst>
      <p:ext uri="{BB962C8B-B14F-4D97-AF65-F5344CB8AC3E}">
        <p14:creationId xmlns:p14="http://schemas.microsoft.com/office/powerpoint/2010/main" val="4100602267"/>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امکان سنجی پروژه</a:t>
            </a:r>
            <a:endParaRPr lang="en-US" dirty="0"/>
          </a:p>
        </p:txBody>
      </p:sp>
      <p:sp>
        <p:nvSpPr>
          <p:cNvPr id="3" name="Text Placeholder 2"/>
          <p:cNvSpPr>
            <a:spLocks noGrp="1"/>
          </p:cNvSpPr>
          <p:nvPr>
            <p:ph type="body" sz="quarter" idx="11"/>
          </p:nvPr>
        </p:nvSpPr>
        <p:spPr/>
        <p:txBody>
          <a:bodyPr/>
          <a:lstStyle/>
          <a:p>
            <a:pPr>
              <a:lnSpc>
                <a:spcPct val="150000"/>
              </a:lnSpc>
            </a:pPr>
            <a:r>
              <a:rPr lang="fa-IR" dirty="0" smtClean="0"/>
              <a:t>منابع مورد نیاز پروژه</a:t>
            </a:r>
            <a:endParaRPr lang="fa-IR" dirty="0"/>
          </a:p>
          <a:p>
            <a:pPr marL="342900" indent="-342900">
              <a:lnSpc>
                <a:spcPct val="150000"/>
              </a:lnSpc>
              <a:buFont typeface="Arial" panose="020B0604020202020204" pitchFamily="34" charset="0"/>
              <a:buChar char="•"/>
            </a:pPr>
            <a:r>
              <a:rPr lang="fa-IR" dirty="0" smtClean="0"/>
              <a:t>منابع انسانی</a:t>
            </a:r>
          </a:p>
          <a:p>
            <a:pPr marL="342900" indent="-342900">
              <a:lnSpc>
                <a:spcPct val="150000"/>
              </a:lnSpc>
              <a:buFont typeface="Arial" panose="020B0604020202020204" pitchFamily="34" charset="0"/>
              <a:buChar char="•"/>
            </a:pPr>
            <a:r>
              <a:rPr lang="fa-IR" dirty="0" smtClean="0"/>
              <a:t>منابع محیطی</a:t>
            </a:r>
          </a:p>
          <a:p>
            <a:pPr marL="342900" indent="-342900">
              <a:lnSpc>
                <a:spcPct val="150000"/>
              </a:lnSpc>
              <a:buFont typeface="Arial" panose="020B0604020202020204" pitchFamily="34" charset="0"/>
              <a:buChar char="•"/>
            </a:pPr>
            <a:r>
              <a:rPr lang="fa-IR" dirty="0" smtClean="0"/>
              <a:t>منبع زمانی</a:t>
            </a:r>
          </a:p>
          <a:p>
            <a:pPr marL="342900" indent="-342900">
              <a:lnSpc>
                <a:spcPct val="150000"/>
              </a:lnSpc>
              <a:buFont typeface="Arial" panose="020B0604020202020204" pitchFamily="34" charset="0"/>
              <a:buChar char="•"/>
            </a:pPr>
            <a:r>
              <a:rPr lang="fa-IR" dirty="0" smtClean="0"/>
              <a:t>منبع مالی</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2265680"/>
            <a:ext cx="3388509" cy="3388509"/>
          </a:xfrm>
          <a:prstGeom prst="rect">
            <a:avLst/>
          </a:prstGeom>
        </p:spPr>
      </p:pic>
      <p:sp>
        <p:nvSpPr>
          <p:cNvPr id="5" name="Slide Number Placeholder 4"/>
          <p:cNvSpPr>
            <a:spLocks noGrp="1"/>
          </p:cNvSpPr>
          <p:nvPr>
            <p:ph type="sldNum" sz="quarter" idx="12"/>
          </p:nvPr>
        </p:nvSpPr>
        <p:spPr/>
        <p:txBody>
          <a:bodyPr/>
          <a:lstStyle/>
          <a:p>
            <a:fld id="{F01B2A3E-0D4F-4E70-9B31-A4F4A2EE2EA4}" type="slidenum">
              <a:rPr lang="en-US" smtClean="0"/>
              <a:t>7</a:t>
            </a:fld>
            <a:endParaRPr lang="en-US"/>
          </a:p>
        </p:txBody>
      </p:sp>
    </p:spTree>
    <p:extLst>
      <p:ext uri="{BB962C8B-B14F-4D97-AF65-F5344CB8AC3E}">
        <p14:creationId xmlns:p14="http://schemas.microsoft.com/office/powerpoint/2010/main" val="3751429394"/>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مدل تحلیل </a:t>
            </a:r>
            <a:r>
              <a:rPr lang="en-US" dirty="0" smtClean="0"/>
              <a:t>ER</a:t>
            </a:r>
            <a:endParaRPr lang="en-US" dirty="0"/>
          </a:p>
        </p:txBody>
      </p:sp>
      <p:sp>
        <p:nvSpPr>
          <p:cNvPr id="3" name="Text Placeholder 2"/>
          <p:cNvSpPr>
            <a:spLocks noGrp="1"/>
          </p:cNvSpPr>
          <p:nvPr>
            <p:ph type="body" sz="quarter" idx="11"/>
          </p:nvPr>
        </p:nvSpPr>
        <p:spPr/>
        <p:txBody>
          <a:bodyPr/>
          <a:lstStyle/>
          <a:p>
            <a:r>
              <a:rPr lang="en-US" dirty="0" smtClean="0"/>
              <a:t> </a:t>
            </a:r>
            <a:endParaRPr lang="en-US" dirty="0"/>
          </a:p>
        </p:txBody>
      </p:sp>
      <p:pic>
        <p:nvPicPr>
          <p:cNvPr id="4" name="Picture 3"/>
          <p:cNvPicPr>
            <a:picLocks noChangeAspect="1"/>
          </p:cNvPicPr>
          <p:nvPr/>
        </p:nvPicPr>
        <p:blipFill>
          <a:blip r:embed="rId2"/>
          <a:stretch>
            <a:fillRect/>
          </a:stretch>
        </p:blipFill>
        <p:spPr>
          <a:xfrm>
            <a:off x="365759" y="1854220"/>
            <a:ext cx="11347191" cy="4150340"/>
          </a:xfrm>
          <a:prstGeom prst="rect">
            <a:avLst/>
          </a:prstGeom>
        </p:spPr>
      </p:pic>
      <p:sp>
        <p:nvSpPr>
          <p:cNvPr id="5" name="Slide Number Placeholder 4"/>
          <p:cNvSpPr>
            <a:spLocks noGrp="1"/>
          </p:cNvSpPr>
          <p:nvPr>
            <p:ph type="sldNum" sz="quarter" idx="12"/>
          </p:nvPr>
        </p:nvSpPr>
        <p:spPr/>
        <p:txBody>
          <a:bodyPr/>
          <a:lstStyle/>
          <a:p>
            <a:fld id="{F01B2A3E-0D4F-4E70-9B31-A4F4A2EE2EA4}" type="slidenum">
              <a:rPr lang="en-US" smtClean="0"/>
              <a:t>8</a:t>
            </a:fld>
            <a:endParaRPr lang="en-US"/>
          </a:p>
        </p:txBody>
      </p:sp>
    </p:spTree>
    <p:extLst>
      <p:ext uri="{BB962C8B-B14F-4D97-AF65-F5344CB8AC3E}">
        <p14:creationId xmlns:p14="http://schemas.microsoft.com/office/powerpoint/2010/main" val="4266929824"/>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r>
              <a:rPr lang="fa-IR" dirty="0" smtClean="0"/>
              <a:t>مدل تحلیل </a:t>
            </a:r>
            <a:r>
              <a:rPr lang="en-US" dirty="0" smtClean="0"/>
              <a:t>ER</a:t>
            </a:r>
            <a:r>
              <a:rPr lang="fa-IR" dirty="0" smtClean="0"/>
              <a:t> – جداول توصیف</a:t>
            </a:r>
            <a:endParaRPr lang="en-US" dirty="0" smtClean="0"/>
          </a:p>
        </p:txBody>
      </p:sp>
      <p:sp>
        <p:nvSpPr>
          <p:cNvPr id="3" name="Text Placeholder 2"/>
          <p:cNvSpPr>
            <a:spLocks noGrp="1"/>
          </p:cNvSpPr>
          <p:nvPr>
            <p:ph type="body" sz="quarter" idx="11"/>
          </p:nvPr>
        </p:nvSpPr>
        <p:spPr/>
        <p:txBody>
          <a:bodyPr/>
          <a:lstStyle/>
          <a:p>
            <a:r>
              <a:rPr lang="fa-IR" dirty="0" smtClean="0"/>
              <a:t>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700144669"/>
              </p:ext>
            </p:extLst>
          </p:nvPr>
        </p:nvGraphicFramePr>
        <p:xfrm>
          <a:off x="1188718" y="1854220"/>
          <a:ext cx="9753599" cy="4434820"/>
        </p:xfrm>
        <a:graphic>
          <a:graphicData uri="http://schemas.openxmlformats.org/drawingml/2006/table">
            <a:tbl>
              <a:tblPr rtl="1" firstRow="1" firstCol="1" bandRow="1">
                <a:tableStyleId>{5C22544A-7EE6-4342-B048-85BDC9FD1C3A}</a:tableStyleId>
              </a:tblPr>
              <a:tblGrid>
                <a:gridCol w="1483833">
                  <a:extLst>
                    <a:ext uri="{9D8B030D-6E8A-4147-A177-3AD203B41FA5}">
                      <a16:colId xmlns:a16="http://schemas.microsoft.com/office/drawing/2014/main" val="2571272126"/>
                    </a:ext>
                  </a:extLst>
                </a:gridCol>
                <a:gridCol w="1925213">
                  <a:extLst>
                    <a:ext uri="{9D8B030D-6E8A-4147-A177-3AD203B41FA5}">
                      <a16:colId xmlns:a16="http://schemas.microsoft.com/office/drawing/2014/main" val="3004136042"/>
                    </a:ext>
                  </a:extLst>
                </a:gridCol>
                <a:gridCol w="1326357">
                  <a:extLst>
                    <a:ext uri="{9D8B030D-6E8A-4147-A177-3AD203B41FA5}">
                      <a16:colId xmlns:a16="http://schemas.microsoft.com/office/drawing/2014/main" val="527068375"/>
                    </a:ext>
                  </a:extLst>
                </a:gridCol>
                <a:gridCol w="1471635">
                  <a:extLst>
                    <a:ext uri="{9D8B030D-6E8A-4147-A177-3AD203B41FA5}">
                      <a16:colId xmlns:a16="http://schemas.microsoft.com/office/drawing/2014/main" val="2170186543"/>
                    </a:ext>
                  </a:extLst>
                </a:gridCol>
                <a:gridCol w="1826512">
                  <a:extLst>
                    <a:ext uri="{9D8B030D-6E8A-4147-A177-3AD203B41FA5}">
                      <a16:colId xmlns:a16="http://schemas.microsoft.com/office/drawing/2014/main" val="1802323698"/>
                    </a:ext>
                  </a:extLst>
                </a:gridCol>
                <a:gridCol w="1720049">
                  <a:extLst>
                    <a:ext uri="{9D8B030D-6E8A-4147-A177-3AD203B41FA5}">
                      <a16:colId xmlns:a16="http://schemas.microsoft.com/office/drawing/2014/main" val="4276445056"/>
                    </a:ext>
                  </a:extLst>
                </a:gridCol>
              </a:tblGrid>
              <a:tr h="733070">
                <a:tc gridSpan="2">
                  <a:txBody>
                    <a:bodyPr/>
                    <a:lstStyle/>
                    <a:p>
                      <a:pPr marL="0" marR="0" algn="ct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برنامه: سیستم مدیریت پارک</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موجودیت </a:t>
                      </a:r>
                      <a:r>
                        <a:rPr lang="en-US" sz="1800">
                          <a:effectLst/>
                          <a:latin typeface="IRANSansWeb Light" panose="020B0506030804020204" pitchFamily="34" charset="-78"/>
                          <a:cs typeface="IRANSansWeb Light" panose="020B0506030804020204" pitchFamily="34" charset="-78"/>
                        </a:rPr>
                        <a:t>User</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نسخه:1.0.0</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تاریخ:7/2/97</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extLst>
                  <a:ext uri="{0D108BD9-81ED-4DB2-BD59-A6C34878D82A}">
                    <a16:rowId xmlns:a16="http://schemas.microsoft.com/office/drawing/2014/main" val="3367960209"/>
                  </a:ext>
                </a:extLst>
              </a:tr>
              <a:tr h="814755">
                <a:tc gridSpan="6">
                  <a:txBody>
                    <a:bodyPr/>
                    <a:lstStyle/>
                    <a:p>
                      <a:pPr marL="0" marR="0" algn="ct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شرح: کاربر شخصی است که از برنامه برای پیدا کردن جای پارک استفاده میکند.</a:t>
                      </a:r>
                      <a:endParaRPr lang="en-US" sz="1400" dirty="0">
                        <a:effectLst/>
                        <a:latin typeface="IRANSansWeb Light" panose="020B0506030804020204" pitchFamily="34" charset="-78"/>
                        <a:cs typeface="IRANSansWeb Light" panose="020B0506030804020204" pitchFamily="34" charset="-78"/>
                      </a:endParaRPr>
                    </a:p>
                    <a:p>
                      <a:pPr marL="0" marR="0" algn="ct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 </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824068637"/>
                  </a:ext>
                </a:extLst>
              </a:tr>
              <a:tr h="357070">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کلید</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صفت</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نوع</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اجباری</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توضیح</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1270932793"/>
                  </a:ext>
                </a:extLst>
              </a:tr>
              <a:tr h="359371">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Use_Id</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Numeric</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واحدی یکتا برای هر کاربر</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2294002261"/>
                  </a:ext>
                </a:extLst>
              </a:tr>
              <a:tr h="359371">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Name</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Text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نام کاربر</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4127897592"/>
                  </a:ext>
                </a:extLst>
              </a:tr>
              <a:tr h="359371">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Last Name</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Text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نام خانوادگی کاربر</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3332077919"/>
                  </a:ext>
                </a:extLst>
              </a:tr>
              <a:tr h="733070">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Password</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Text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Y</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رمز کاربر برای ورود به نرم افزار</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454506052"/>
                  </a:ext>
                </a:extLst>
              </a:tr>
              <a:tr h="359371">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Address</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Text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آدرس کاربر</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2828953674"/>
                  </a:ext>
                </a:extLst>
              </a:tr>
              <a:tr h="359371">
                <a:tc>
                  <a:txBody>
                    <a:bodyPr/>
                    <a:lstStyle/>
                    <a:p>
                      <a:pPr marL="0" marR="0" algn="ctr" rtl="1">
                        <a:lnSpc>
                          <a:spcPct val="107000"/>
                        </a:lnSpc>
                        <a:spcBef>
                          <a:spcPts val="0"/>
                        </a:spcBef>
                        <a:spcAft>
                          <a:spcPts val="0"/>
                        </a:spcAft>
                      </a:pPr>
                      <a:r>
                        <a:rPr lang="ar-SA" sz="1800">
                          <a:effectLst/>
                          <a:latin typeface="IRANSansWeb Light" panose="020B0506030804020204" pitchFamily="34" charset="-78"/>
                          <a:cs typeface="IRANSansWeb Light" panose="020B0506030804020204" pitchFamily="34" charset="-78"/>
                        </a:rPr>
                        <a:t> </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Email</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Text</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a:txBody>
                    <a:bodyPr/>
                    <a:lstStyle/>
                    <a:p>
                      <a:pPr marL="0" marR="0" algn="ctr" rtl="1">
                        <a:lnSpc>
                          <a:spcPct val="107000"/>
                        </a:lnSpc>
                        <a:spcBef>
                          <a:spcPts val="0"/>
                        </a:spcBef>
                        <a:spcAft>
                          <a:spcPts val="0"/>
                        </a:spcAft>
                      </a:pPr>
                      <a:r>
                        <a:rPr lang="en-US" sz="1800">
                          <a:effectLst/>
                          <a:latin typeface="IRANSansWeb Light" panose="020B0506030804020204" pitchFamily="34" charset="-78"/>
                          <a:cs typeface="IRANSansWeb Light" panose="020B0506030804020204" pitchFamily="34" charset="-78"/>
                        </a:rPr>
                        <a:t>N</a:t>
                      </a:r>
                      <a:endParaRPr lang="en-US" sz="140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gridSpan="2">
                  <a:txBody>
                    <a:bodyPr/>
                    <a:lstStyle/>
                    <a:p>
                      <a:pPr marL="0" marR="0" algn="ctr" rtl="1">
                        <a:lnSpc>
                          <a:spcPct val="107000"/>
                        </a:lnSpc>
                        <a:spcBef>
                          <a:spcPts val="0"/>
                        </a:spcBef>
                        <a:spcAft>
                          <a:spcPts val="0"/>
                        </a:spcAft>
                      </a:pPr>
                      <a:r>
                        <a:rPr lang="ar-SA" sz="1800" dirty="0">
                          <a:effectLst/>
                          <a:latin typeface="IRANSansWeb Light" panose="020B0506030804020204" pitchFamily="34" charset="-78"/>
                          <a:cs typeface="IRANSansWeb Light" panose="020B0506030804020204" pitchFamily="34" charset="-78"/>
                        </a:rPr>
                        <a:t>ایمیل کاربر</a:t>
                      </a:r>
                      <a:endParaRPr lang="en-US" sz="1400" dirty="0">
                        <a:effectLst/>
                        <a:latin typeface="IRANSansWeb Light" panose="020B0506030804020204" pitchFamily="34" charset="-78"/>
                        <a:ea typeface="Calibri" panose="020F0502020204030204" pitchFamily="34" charset="0"/>
                        <a:cs typeface="IRANSansWeb Light" panose="020B0506030804020204" pitchFamily="34" charset="-78"/>
                      </a:endParaRPr>
                    </a:p>
                  </a:txBody>
                  <a:tcPr marL="68580" marR="68580" marT="0" marB="0"/>
                </a:tc>
                <a:tc hMerge="1">
                  <a:txBody>
                    <a:bodyPr/>
                    <a:lstStyle/>
                    <a:p>
                      <a:endParaRPr lang="en-US"/>
                    </a:p>
                  </a:txBody>
                  <a:tcPr/>
                </a:tc>
                <a:extLst>
                  <a:ext uri="{0D108BD9-81ED-4DB2-BD59-A6C34878D82A}">
                    <a16:rowId xmlns:a16="http://schemas.microsoft.com/office/drawing/2014/main" val="473858377"/>
                  </a:ext>
                </a:extLst>
              </a:tr>
            </a:tbl>
          </a:graphicData>
        </a:graphic>
      </p:graphicFrame>
      <p:sp>
        <p:nvSpPr>
          <p:cNvPr id="5" name="Slide Number Placeholder 4"/>
          <p:cNvSpPr>
            <a:spLocks noGrp="1"/>
          </p:cNvSpPr>
          <p:nvPr>
            <p:ph type="sldNum" sz="quarter" idx="12"/>
          </p:nvPr>
        </p:nvSpPr>
        <p:spPr/>
        <p:txBody>
          <a:bodyPr/>
          <a:lstStyle/>
          <a:p>
            <a:fld id="{F01B2A3E-0D4F-4E70-9B31-A4F4A2EE2EA4}" type="slidenum">
              <a:rPr lang="en-US" smtClean="0"/>
              <a:t>9</a:t>
            </a:fld>
            <a:endParaRPr lang="en-US"/>
          </a:p>
        </p:txBody>
      </p:sp>
    </p:spTree>
    <p:extLst>
      <p:ext uri="{BB962C8B-B14F-4D97-AF65-F5344CB8AC3E}">
        <p14:creationId xmlns:p14="http://schemas.microsoft.com/office/powerpoint/2010/main" val="182906203"/>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1997</Words>
  <Application>Microsoft Office PowerPoint</Application>
  <PresentationFormat>Widescreen</PresentationFormat>
  <Paragraphs>500</Paragraphs>
  <Slides>30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IRANSansWeb Light</vt:lpstr>
      <vt:lpstr>Calibri</vt:lpstr>
      <vt:lpstr>Arial</vt:lpstr>
      <vt:lpstr>Calibri Light</vt:lpstr>
      <vt:lpstr>Wingdings</vt:lpstr>
      <vt:lpstr>IRANSansWeb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Windows User</cp:lastModifiedBy>
  <cp:revision>22</cp:revision>
  <dcterms:created xsi:type="dcterms:W3CDTF">2018-05-26T17:51:08Z</dcterms:created>
  <dcterms:modified xsi:type="dcterms:W3CDTF">2018-05-26T20:50:20Z</dcterms:modified>
</cp:coreProperties>
</file>

<file path=docProps/thumbnail.jpeg>
</file>